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9"/>
  </p:notesMasterIdLst>
  <p:sldIdLst>
    <p:sldId id="256" r:id="rId2"/>
    <p:sldId id="259" r:id="rId3"/>
    <p:sldId id="349" r:id="rId4"/>
    <p:sldId id="257" r:id="rId5"/>
    <p:sldId id="292" r:id="rId6"/>
    <p:sldId id="267" r:id="rId7"/>
    <p:sldId id="293" r:id="rId8"/>
    <p:sldId id="334" r:id="rId9"/>
    <p:sldId id="261" r:id="rId10"/>
    <p:sldId id="312" r:id="rId11"/>
    <p:sldId id="322" r:id="rId12"/>
    <p:sldId id="323" r:id="rId13"/>
    <p:sldId id="324" r:id="rId14"/>
    <p:sldId id="327" r:id="rId15"/>
    <p:sldId id="326" r:id="rId16"/>
    <p:sldId id="295" r:id="rId17"/>
    <p:sldId id="300" r:id="rId18"/>
    <p:sldId id="301" r:id="rId19"/>
    <p:sldId id="325" r:id="rId20"/>
    <p:sldId id="298" r:id="rId21"/>
    <p:sldId id="297" r:id="rId22"/>
    <p:sldId id="302" r:id="rId23"/>
    <p:sldId id="303" r:id="rId24"/>
    <p:sldId id="310" r:id="rId25"/>
    <p:sldId id="311" r:id="rId26"/>
    <p:sldId id="336" r:id="rId27"/>
    <p:sldId id="338" r:id="rId28"/>
    <p:sldId id="335" r:id="rId29"/>
    <p:sldId id="340" r:id="rId30"/>
    <p:sldId id="337" r:id="rId31"/>
    <p:sldId id="341" r:id="rId32"/>
    <p:sldId id="339" r:id="rId33"/>
    <p:sldId id="343" r:id="rId34"/>
    <p:sldId id="342" r:id="rId35"/>
    <p:sldId id="344" r:id="rId36"/>
    <p:sldId id="345" r:id="rId37"/>
    <p:sldId id="332" r:id="rId38"/>
    <p:sldId id="304" r:id="rId39"/>
    <p:sldId id="346" r:id="rId40"/>
    <p:sldId id="305" r:id="rId41"/>
    <p:sldId id="347" r:id="rId42"/>
    <p:sldId id="348" r:id="rId43"/>
    <p:sldId id="333" r:id="rId44"/>
    <p:sldId id="307" r:id="rId45"/>
    <p:sldId id="331" r:id="rId46"/>
    <p:sldId id="308" r:id="rId47"/>
    <p:sldId id="306" r:id="rId48"/>
    <p:sldId id="309" r:id="rId49"/>
    <p:sldId id="313" r:id="rId50"/>
    <p:sldId id="314" r:id="rId51"/>
    <p:sldId id="315" r:id="rId52"/>
    <p:sldId id="316" r:id="rId53"/>
    <p:sldId id="318" r:id="rId54"/>
    <p:sldId id="319" r:id="rId55"/>
    <p:sldId id="352" r:id="rId56"/>
    <p:sldId id="353" r:id="rId57"/>
    <p:sldId id="355" r:id="rId58"/>
    <p:sldId id="356" r:id="rId59"/>
    <p:sldId id="354" r:id="rId60"/>
    <p:sldId id="350" r:id="rId61"/>
    <p:sldId id="357" r:id="rId62"/>
    <p:sldId id="351" r:id="rId63"/>
    <p:sldId id="358" r:id="rId64"/>
    <p:sldId id="359" r:id="rId65"/>
    <p:sldId id="329" r:id="rId66"/>
    <p:sldId id="328" r:id="rId67"/>
    <p:sldId id="282" r:id="rId6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2426" autoAdjust="0"/>
    <p:restoredTop sz="94660"/>
  </p:normalViewPr>
  <p:slideViewPr>
    <p:cSldViewPr snapToGrid="0">
      <p:cViewPr varScale="1">
        <p:scale>
          <a:sx n="74" d="100"/>
          <a:sy n="74" d="100"/>
        </p:scale>
        <p:origin x="276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71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8B12E22-3928-4F9B-AE9F-6D05CCFB48F1}" type="doc">
      <dgm:prSet loTypeId="urn:microsoft.com/office/officeart/2005/8/layout/arrow6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326E7A2F-D44D-434B-B41A-E41958FB1963}">
      <dgm:prSet phldrT="[Text]"/>
      <dgm:spPr/>
      <dgm:t>
        <a:bodyPr/>
        <a:lstStyle/>
        <a:p>
          <a:endParaRPr lang="en-US" dirty="0"/>
        </a:p>
      </dgm:t>
    </dgm:pt>
    <dgm:pt modelId="{A88EC3BD-D564-48AB-9B8B-A35945EB3899}" type="parTrans" cxnId="{C0B365EC-2C5A-4740-B5A5-31145AD6E661}">
      <dgm:prSet/>
      <dgm:spPr/>
      <dgm:t>
        <a:bodyPr/>
        <a:lstStyle/>
        <a:p>
          <a:endParaRPr lang="en-US"/>
        </a:p>
      </dgm:t>
    </dgm:pt>
    <dgm:pt modelId="{C59ABFE6-3149-4D9C-AABD-C5CCDF1FEEC5}" type="sibTrans" cxnId="{C0B365EC-2C5A-4740-B5A5-31145AD6E661}">
      <dgm:prSet/>
      <dgm:spPr/>
      <dgm:t>
        <a:bodyPr/>
        <a:lstStyle/>
        <a:p>
          <a:endParaRPr lang="en-US"/>
        </a:p>
      </dgm:t>
    </dgm:pt>
    <dgm:pt modelId="{A1732B07-E037-4797-9C2F-112A4FB41F0B}">
      <dgm:prSet phldrT="[Text]"/>
      <dgm:spPr/>
      <dgm:t>
        <a:bodyPr/>
        <a:lstStyle/>
        <a:p>
          <a:endParaRPr lang="en-US" dirty="0">
            <a:solidFill>
              <a:schemeClr val="tx1"/>
            </a:solidFill>
          </a:endParaRPr>
        </a:p>
      </dgm:t>
    </dgm:pt>
    <dgm:pt modelId="{F1C46013-EAE0-4527-B4F7-143AD04633AE}" type="parTrans" cxnId="{7888A802-C5E4-4577-A7C7-3D253C7943CE}">
      <dgm:prSet/>
      <dgm:spPr/>
      <dgm:t>
        <a:bodyPr/>
        <a:lstStyle/>
        <a:p>
          <a:endParaRPr lang="en-US"/>
        </a:p>
      </dgm:t>
    </dgm:pt>
    <dgm:pt modelId="{D3916E40-A0EC-4005-B64A-2BE9556C6124}" type="sibTrans" cxnId="{7888A802-C5E4-4577-A7C7-3D253C7943CE}">
      <dgm:prSet/>
      <dgm:spPr/>
      <dgm:t>
        <a:bodyPr/>
        <a:lstStyle/>
        <a:p>
          <a:endParaRPr lang="en-US"/>
        </a:p>
      </dgm:t>
    </dgm:pt>
    <dgm:pt modelId="{C2DC22BA-1CE7-4AD9-A54E-B25728EE0FB4}" type="pres">
      <dgm:prSet presAssocID="{78B12E22-3928-4F9B-AE9F-6D05CCFB48F1}" presName="compositeShape" presStyleCnt="0">
        <dgm:presLayoutVars>
          <dgm:chMax val="2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1475E24A-4D1D-4826-8C59-59EC1CFA00F8}" type="pres">
      <dgm:prSet presAssocID="{78B12E22-3928-4F9B-AE9F-6D05CCFB48F1}" presName="ribbon" presStyleLbl="node1" presStyleIdx="0" presStyleCnt="1" custLinFactNeighborX="8398"/>
      <dgm:spPr/>
    </dgm:pt>
    <dgm:pt modelId="{06E4EACD-240C-4BF4-AB13-FA29DA98773A}" type="pres">
      <dgm:prSet presAssocID="{78B12E22-3928-4F9B-AE9F-6D05CCFB48F1}" presName="leftArrow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C79B04A-268F-4676-98B6-39C1A1F7ABE5}" type="pres">
      <dgm:prSet presAssocID="{78B12E22-3928-4F9B-AE9F-6D05CCFB48F1}" presName="rightArrow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C0B365EC-2C5A-4740-B5A5-31145AD6E661}" srcId="{78B12E22-3928-4F9B-AE9F-6D05CCFB48F1}" destId="{326E7A2F-D44D-434B-B41A-E41958FB1963}" srcOrd="0" destOrd="0" parTransId="{A88EC3BD-D564-48AB-9B8B-A35945EB3899}" sibTransId="{C59ABFE6-3149-4D9C-AABD-C5CCDF1FEEC5}"/>
    <dgm:cxn modelId="{DCAAF922-DDE3-46BF-A07E-03CEC3CF857C}" type="presOf" srcId="{78B12E22-3928-4F9B-AE9F-6D05CCFB48F1}" destId="{C2DC22BA-1CE7-4AD9-A54E-B25728EE0FB4}" srcOrd="0" destOrd="0" presId="urn:microsoft.com/office/officeart/2005/8/layout/arrow6"/>
    <dgm:cxn modelId="{7888A802-C5E4-4577-A7C7-3D253C7943CE}" srcId="{78B12E22-3928-4F9B-AE9F-6D05CCFB48F1}" destId="{A1732B07-E037-4797-9C2F-112A4FB41F0B}" srcOrd="1" destOrd="0" parTransId="{F1C46013-EAE0-4527-B4F7-143AD04633AE}" sibTransId="{D3916E40-A0EC-4005-B64A-2BE9556C6124}"/>
    <dgm:cxn modelId="{08618AF3-6412-4060-9BA0-9C790E7E642B}" type="presOf" srcId="{A1732B07-E037-4797-9C2F-112A4FB41F0B}" destId="{6C79B04A-268F-4676-98B6-39C1A1F7ABE5}" srcOrd="0" destOrd="0" presId="urn:microsoft.com/office/officeart/2005/8/layout/arrow6"/>
    <dgm:cxn modelId="{BC5C7CB2-28B6-4128-947A-91B03465B70A}" type="presOf" srcId="{326E7A2F-D44D-434B-B41A-E41958FB1963}" destId="{06E4EACD-240C-4BF4-AB13-FA29DA98773A}" srcOrd="0" destOrd="0" presId="urn:microsoft.com/office/officeart/2005/8/layout/arrow6"/>
    <dgm:cxn modelId="{BBECB204-2F5C-457F-897D-C0CCA48DBAD5}" type="presParOf" srcId="{C2DC22BA-1CE7-4AD9-A54E-B25728EE0FB4}" destId="{1475E24A-4D1D-4826-8C59-59EC1CFA00F8}" srcOrd="0" destOrd="0" presId="urn:microsoft.com/office/officeart/2005/8/layout/arrow6"/>
    <dgm:cxn modelId="{3EB8023C-B9EC-4986-9595-7EF4BCB89318}" type="presParOf" srcId="{C2DC22BA-1CE7-4AD9-A54E-B25728EE0FB4}" destId="{06E4EACD-240C-4BF4-AB13-FA29DA98773A}" srcOrd="1" destOrd="0" presId="urn:microsoft.com/office/officeart/2005/8/layout/arrow6"/>
    <dgm:cxn modelId="{DA63A68F-7608-4692-B21E-6937A3A776A9}" type="presParOf" srcId="{C2DC22BA-1CE7-4AD9-A54E-B25728EE0FB4}" destId="{6C79B04A-268F-4676-98B6-39C1A1F7ABE5}" srcOrd="2" destOrd="0" presId="urn:microsoft.com/office/officeart/2005/8/layout/arrow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0F734E8-0278-4EDD-B342-A477CC7A547F}" type="doc">
      <dgm:prSet loTypeId="urn:microsoft.com/office/officeart/2005/8/layout/hProcess3" loCatId="process" qsTypeId="urn:microsoft.com/office/officeart/2005/8/quickstyle/simple1" qsCatId="simple" csTypeId="urn:microsoft.com/office/officeart/2005/8/colors/accent1_2" csCatId="accent1" phldr="1"/>
      <dgm:spPr/>
    </dgm:pt>
    <dgm:pt modelId="{C1150645-EF4D-45D1-A8B3-A511C1216A4C}">
      <dgm:prSet phldrT="[Text]"/>
      <dgm:spPr/>
      <dgm:t>
        <a:bodyPr/>
        <a:lstStyle/>
        <a:p>
          <a:endParaRPr lang="en-US" b="1" dirty="0">
            <a:solidFill>
              <a:srgbClr val="FF0000"/>
            </a:solidFill>
          </a:endParaRPr>
        </a:p>
      </dgm:t>
    </dgm:pt>
    <dgm:pt modelId="{6DB67EDE-53F9-4D74-BF2D-ADAFC5F2159A}" type="parTrans" cxnId="{AA9B2BA0-3716-4B3F-B5A5-B113306637CA}">
      <dgm:prSet/>
      <dgm:spPr/>
      <dgm:t>
        <a:bodyPr/>
        <a:lstStyle/>
        <a:p>
          <a:endParaRPr lang="en-US"/>
        </a:p>
      </dgm:t>
    </dgm:pt>
    <dgm:pt modelId="{D4B4C9FB-EFE7-4576-B033-106C93A8AD2E}" type="sibTrans" cxnId="{AA9B2BA0-3716-4B3F-B5A5-B113306637CA}">
      <dgm:prSet/>
      <dgm:spPr/>
      <dgm:t>
        <a:bodyPr/>
        <a:lstStyle/>
        <a:p>
          <a:endParaRPr lang="en-US"/>
        </a:p>
      </dgm:t>
    </dgm:pt>
    <dgm:pt modelId="{EDF058B2-9287-48CB-BF71-6DAE881D695E}">
      <dgm:prSet phldrT="[Text]"/>
      <dgm:spPr/>
      <dgm:t>
        <a:bodyPr/>
        <a:lstStyle/>
        <a:p>
          <a:endParaRPr lang="en-US" dirty="0"/>
        </a:p>
      </dgm:t>
    </dgm:pt>
    <dgm:pt modelId="{B21321CA-F34A-4D3E-8A8E-39D5FFE6B422}" type="parTrans" cxnId="{EA178C73-55D5-46BF-9C07-A53CC0C03B3B}">
      <dgm:prSet/>
      <dgm:spPr/>
      <dgm:t>
        <a:bodyPr/>
        <a:lstStyle/>
        <a:p>
          <a:endParaRPr lang="en-US"/>
        </a:p>
      </dgm:t>
    </dgm:pt>
    <dgm:pt modelId="{C432BBAC-342C-40F9-8E8A-8978ABAC199D}" type="sibTrans" cxnId="{EA178C73-55D5-46BF-9C07-A53CC0C03B3B}">
      <dgm:prSet/>
      <dgm:spPr/>
      <dgm:t>
        <a:bodyPr/>
        <a:lstStyle/>
        <a:p>
          <a:endParaRPr lang="en-US"/>
        </a:p>
      </dgm:t>
    </dgm:pt>
    <dgm:pt modelId="{D9AD9142-3CDE-409B-9EFF-1D19CAAE848F}">
      <dgm:prSet phldrT="[Text]"/>
      <dgm:spPr/>
      <dgm:t>
        <a:bodyPr/>
        <a:lstStyle/>
        <a:p>
          <a:endParaRPr lang="en-US" dirty="0"/>
        </a:p>
      </dgm:t>
    </dgm:pt>
    <dgm:pt modelId="{67F7BA08-654C-4E97-9269-0E88404690C1}" type="parTrans" cxnId="{85B85687-145D-4961-B9D8-039F685E31CF}">
      <dgm:prSet/>
      <dgm:spPr/>
      <dgm:t>
        <a:bodyPr/>
        <a:lstStyle/>
        <a:p>
          <a:endParaRPr lang="en-US"/>
        </a:p>
      </dgm:t>
    </dgm:pt>
    <dgm:pt modelId="{35AAA491-AF21-4C23-9B7E-15009D628594}" type="sibTrans" cxnId="{85B85687-145D-4961-B9D8-039F685E31CF}">
      <dgm:prSet/>
      <dgm:spPr/>
      <dgm:t>
        <a:bodyPr/>
        <a:lstStyle/>
        <a:p>
          <a:endParaRPr lang="en-US"/>
        </a:p>
      </dgm:t>
    </dgm:pt>
    <dgm:pt modelId="{997E23DC-89F2-413B-A5FA-1E5209A3D799}" type="pres">
      <dgm:prSet presAssocID="{E0F734E8-0278-4EDD-B342-A477CC7A547F}" presName="Name0" presStyleCnt="0">
        <dgm:presLayoutVars>
          <dgm:dir/>
          <dgm:animLvl val="lvl"/>
          <dgm:resizeHandles val="exact"/>
        </dgm:presLayoutVars>
      </dgm:prSet>
      <dgm:spPr/>
    </dgm:pt>
    <dgm:pt modelId="{0EAB7E75-8EEB-4C2F-8087-5F2EFEA3D6A0}" type="pres">
      <dgm:prSet presAssocID="{E0F734E8-0278-4EDD-B342-A477CC7A547F}" presName="dummy" presStyleCnt="0"/>
      <dgm:spPr/>
    </dgm:pt>
    <dgm:pt modelId="{265510B5-93E6-42EB-B6B0-A31EB8EAE3DA}" type="pres">
      <dgm:prSet presAssocID="{E0F734E8-0278-4EDD-B342-A477CC7A547F}" presName="linH" presStyleCnt="0"/>
      <dgm:spPr/>
    </dgm:pt>
    <dgm:pt modelId="{FF382B39-B867-4B9C-8E57-9A8AEE48DE8D}" type="pres">
      <dgm:prSet presAssocID="{E0F734E8-0278-4EDD-B342-A477CC7A547F}" presName="padding1" presStyleCnt="0"/>
      <dgm:spPr/>
    </dgm:pt>
    <dgm:pt modelId="{D4710F7D-A6F8-4A2B-B552-C4A6619A5725}" type="pres">
      <dgm:prSet presAssocID="{C1150645-EF4D-45D1-A8B3-A511C1216A4C}" presName="linV" presStyleCnt="0"/>
      <dgm:spPr/>
    </dgm:pt>
    <dgm:pt modelId="{70F9D4C9-392C-4651-A850-6CE736849D24}" type="pres">
      <dgm:prSet presAssocID="{C1150645-EF4D-45D1-A8B3-A511C1216A4C}" presName="spVertical1" presStyleCnt="0"/>
      <dgm:spPr/>
    </dgm:pt>
    <dgm:pt modelId="{8BB008D8-905C-4522-83B0-568444EE86B3}" type="pres">
      <dgm:prSet presAssocID="{C1150645-EF4D-45D1-A8B3-A511C1216A4C}" presName="parTx" presStyleLbl="revTx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C866611-385F-4998-98F2-48F559D8C2BF}" type="pres">
      <dgm:prSet presAssocID="{C1150645-EF4D-45D1-A8B3-A511C1216A4C}" presName="spVertical2" presStyleCnt="0"/>
      <dgm:spPr/>
    </dgm:pt>
    <dgm:pt modelId="{1A9CDBE2-0DB5-42EB-9C52-4F64A3969282}" type="pres">
      <dgm:prSet presAssocID="{C1150645-EF4D-45D1-A8B3-A511C1216A4C}" presName="spVertical3" presStyleCnt="0"/>
      <dgm:spPr/>
    </dgm:pt>
    <dgm:pt modelId="{448F27A0-E588-4D56-83E8-D51EED4BFC89}" type="pres">
      <dgm:prSet presAssocID="{D4B4C9FB-EFE7-4576-B033-106C93A8AD2E}" presName="space" presStyleCnt="0"/>
      <dgm:spPr/>
    </dgm:pt>
    <dgm:pt modelId="{DE9C089D-F065-481F-AB21-B830FDFA75BD}" type="pres">
      <dgm:prSet presAssocID="{EDF058B2-9287-48CB-BF71-6DAE881D695E}" presName="linV" presStyleCnt="0"/>
      <dgm:spPr/>
    </dgm:pt>
    <dgm:pt modelId="{66C693CF-1DA7-4762-9EEB-625FD8262C4E}" type="pres">
      <dgm:prSet presAssocID="{EDF058B2-9287-48CB-BF71-6DAE881D695E}" presName="spVertical1" presStyleCnt="0"/>
      <dgm:spPr/>
    </dgm:pt>
    <dgm:pt modelId="{FBCD0D08-2924-4AFE-8C7D-87EB5B983C29}" type="pres">
      <dgm:prSet presAssocID="{EDF058B2-9287-48CB-BF71-6DAE881D695E}" presName="parTx" presStyleLbl="revTx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C507DE9-E965-447F-B648-628C6C2AFCF7}" type="pres">
      <dgm:prSet presAssocID="{EDF058B2-9287-48CB-BF71-6DAE881D695E}" presName="spVertical2" presStyleCnt="0"/>
      <dgm:spPr/>
    </dgm:pt>
    <dgm:pt modelId="{CCC2C23F-6724-4428-9282-0E7E41247777}" type="pres">
      <dgm:prSet presAssocID="{EDF058B2-9287-48CB-BF71-6DAE881D695E}" presName="spVertical3" presStyleCnt="0"/>
      <dgm:spPr/>
    </dgm:pt>
    <dgm:pt modelId="{CA1EF02A-1AF6-4A9E-B92B-C0780403E90C}" type="pres">
      <dgm:prSet presAssocID="{C432BBAC-342C-40F9-8E8A-8978ABAC199D}" presName="space" presStyleCnt="0"/>
      <dgm:spPr/>
    </dgm:pt>
    <dgm:pt modelId="{FD32E8C6-89D5-468B-ADEF-C0B26AC8837C}" type="pres">
      <dgm:prSet presAssocID="{D9AD9142-3CDE-409B-9EFF-1D19CAAE848F}" presName="linV" presStyleCnt="0"/>
      <dgm:spPr/>
    </dgm:pt>
    <dgm:pt modelId="{F5D1E708-BC08-47A2-B79A-72504469E264}" type="pres">
      <dgm:prSet presAssocID="{D9AD9142-3CDE-409B-9EFF-1D19CAAE848F}" presName="spVertical1" presStyleCnt="0"/>
      <dgm:spPr/>
    </dgm:pt>
    <dgm:pt modelId="{2302A5B7-C860-4674-B922-F2D66EA3FEAE}" type="pres">
      <dgm:prSet presAssocID="{D9AD9142-3CDE-409B-9EFF-1D19CAAE848F}" presName="parTx" presStyleLbl="revTx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B55E7EC-66F3-4D9A-8BD7-67E514842FEE}" type="pres">
      <dgm:prSet presAssocID="{D9AD9142-3CDE-409B-9EFF-1D19CAAE848F}" presName="spVertical2" presStyleCnt="0"/>
      <dgm:spPr/>
    </dgm:pt>
    <dgm:pt modelId="{A40B7CDC-4BC4-4AB8-8B07-13760A530253}" type="pres">
      <dgm:prSet presAssocID="{D9AD9142-3CDE-409B-9EFF-1D19CAAE848F}" presName="spVertical3" presStyleCnt="0"/>
      <dgm:spPr/>
    </dgm:pt>
    <dgm:pt modelId="{53351515-DF2E-4009-A0B9-86EC8A5FC4F4}" type="pres">
      <dgm:prSet presAssocID="{E0F734E8-0278-4EDD-B342-A477CC7A547F}" presName="padding2" presStyleCnt="0"/>
      <dgm:spPr/>
    </dgm:pt>
    <dgm:pt modelId="{F1D4C9B4-0326-4768-854C-354EB0B61248}" type="pres">
      <dgm:prSet presAssocID="{E0F734E8-0278-4EDD-B342-A477CC7A547F}" presName="negArrow" presStyleCnt="0"/>
      <dgm:spPr/>
    </dgm:pt>
    <dgm:pt modelId="{EFD27296-91D1-401E-8429-7205588F8E17}" type="pres">
      <dgm:prSet presAssocID="{E0F734E8-0278-4EDD-B342-A477CC7A547F}" presName="backgroundArrow" presStyleLbl="node1" presStyleIdx="0" presStyleCnt="1" custScaleY="163817" custLinFactNeighborX="98" custLinFactNeighborY="-3693"/>
      <dgm:spPr/>
    </dgm:pt>
  </dgm:ptLst>
  <dgm:cxnLst>
    <dgm:cxn modelId="{AE7ECE64-4D0B-45F8-8F0A-8E4B393A0EBE}" type="presOf" srcId="{D9AD9142-3CDE-409B-9EFF-1D19CAAE848F}" destId="{2302A5B7-C860-4674-B922-F2D66EA3FEAE}" srcOrd="0" destOrd="0" presId="urn:microsoft.com/office/officeart/2005/8/layout/hProcess3"/>
    <dgm:cxn modelId="{A26D4B75-E763-433E-AB22-4B822AD972CF}" type="presOf" srcId="{E0F734E8-0278-4EDD-B342-A477CC7A547F}" destId="{997E23DC-89F2-413B-A5FA-1E5209A3D799}" srcOrd="0" destOrd="0" presId="urn:microsoft.com/office/officeart/2005/8/layout/hProcess3"/>
    <dgm:cxn modelId="{85B85687-145D-4961-B9D8-039F685E31CF}" srcId="{E0F734E8-0278-4EDD-B342-A477CC7A547F}" destId="{D9AD9142-3CDE-409B-9EFF-1D19CAAE848F}" srcOrd="2" destOrd="0" parTransId="{67F7BA08-654C-4E97-9269-0E88404690C1}" sibTransId="{35AAA491-AF21-4C23-9B7E-15009D628594}"/>
    <dgm:cxn modelId="{AA9B2BA0-3716-4B3F-B5A5-B113306637CA}" srcId="{E0F734E8-0278-4EDD-B342-A477CC7A547F}" destId="{C1150645-EF4D-45D1-A8B3-A511C1216A4C}" srcOrd="0" destOrd="0" parTransId="{6DB67EDE-53F9-4D74-BF2D-ADAFC5F2159A}" sibTransId="{D4B4C9FB-EFE7-4576-B033-106C93A8AD2E}"/>
    <dgm:cxn modelId="{7026636A-9012-404A-AA05-ACF029CE9601}" type="presOf" srcId="{EDF058B2-9287-48CB-BF71-6DAE881D695E}" destId="{FBCD0D08-2924-4AFE-8C7D-87EB5B983C29}" srcOrd="0" destOrd="0" presId="urn:microsoft.com/office/officeart/2005/8/layout/hProcess3"/>
    <dgm:cxn modelId="{EA178C73-55D5-46BF-9C07-A53CC0C03B3B}" srcId="{E0F734E8-0278-4EDD-B342-A477CC7A547F}" destId="{EDF058B2-9287-48CB-BF71-6DAE881D695E}" srcOrd="1" destOrd="0" parTransId="{B21321CA-F34A-4D3E-8A8E-39D5FFE6B422}" sibTransId="{C432BBAC-342C-40F9-8E8A-8978ABAC199D}"/>
    <dgm:cxn modelId="{AC8C15FD-49D8-4D9D-938A-08A74B6A026B}" type="presOf" srcId="{C1150645-EF4D-45D1-A8B3-A511C1216A4C}" destId="{8BB008D8-905C-4522-83B0-568444EE86B3}" srcOrd="0" destOrd="0" presId="urn:microsoft.com/office/officeart/2005/8/layout/hProcess3"/>
    <dgm:cxn modelId="{6794EB35-4EE2-4DFF-B0FD-AB56FB14C15E}" type="presParOf" srcId="{997E23DC-89F2-413B-A5FA-1E5209A3D799}" destId="{0EAB7E75-8EEB-4C2F-8087-5F2EFEA3D6A0}" srcOrd="0" destOrd="0" presId="urn:microsoft.com/office/officeart/2005/8/layout/hProcess3"/>
    <dgm:cxn modelId="{3DD2D4B7-F619-4FFC-9D3C-C8C16753B864}" type="presParOf" srcId="{997E23DC-89F2-413B-A5FA-1E5209A3D799}" destId="{265510B5-93E6-42EB-B6B0-A31EB8EAE3DA}" srcOrd="1" destOrd="0" presId="urn:microsoft.com/office/officeart/2005/8/layout/hProcess3"/>
    <dgm:cxn modelId="{77793F20-5896-4A88-AAEA-D4A29E7D095F}" type="presParOf" srcId="{265510B5-93E6-42EB-B6B0-A31EB8EAE3DA}" destId="{FF382B39-B867-4B9C-8E57-9A8AEE48DE8D}" srcOrd="0" destOrd="0" presId="urn:microsoft.com/office/officeart/2005/8/layout/hProcess3"/>
    <dgm:cxn modelId="{23A63764-69C5-48AB-976C-65D1ABB8FFB9}" type="presParOf" srcId="{265510B5-93E6-42EB-B6B0-A31EB8EAE3DA}" destId="{D4710F7D-A6F8-4A2B-B552-C4A6619A5725}" srcOrd="1" destOrd="0" presId="urn:microsoft.com/office/officeart/2005/8/layout/hProcess3"/>
    <dgm:cxn modelId="{6D5F74DA-D314-4EAE-BC1F-75D8E58BE9A4}" type="presParOf" srcId="{D4710F7D-A6F8-4A2B-B552-C4A6619A5725}" destId="{70F9D4C9-392C-4651-A850-6CE736849D24}" srcOrd="0" destOrd="0" presId="urn:microsoft.com/office/officeart/2005/8/layout/hProcess3"/>
    <dgm:cxn modelId="{1F503F80-94DD-4355-8D26-3EA8AE14AE5E}" type="presParOf" srcId="{D4710F7D-A6F8-4A2B-B552-C4A6619A5725}" destId="{8BB008D8-905C-4522-83B0-568444EE86B3}" srcOrd="1" destOrd="0" presId="urn:microsoft.com/office/officeart/2005/8/layout/hProcess3"/>
    <dgm:cxn modelId="{75D7EE96-D9CB-4DCE-A700-FE60CF0FB73F}" type="presParOf" srcId="{D4710F7D-A6F8-4A2B-B552-C4A6619A5725}" destId="{AC866611-385F-4998-98F2-48F559D8C2BF}" srcOrd="2" destOrd="0" presId="urn:microsoft.com/office/officeart/2005/8/layout/hProcess3"/>
    <dgm:cxn modelId="{6CFC918E-542E-46AB-9A54-004CD8567335}" type="presParOf" srcId="{D4710F7D-A6F8-4A2B-B552-C4A6619A5725}" destId="{1A9CDBE2-0DB5-42EB-9C52-4F64A3969282}" srcOrd="3" destOrd="0" presId="urn:microsoft.com/office/officeart/2005/8/layout/hProcess3"/>
    <dgm:cxn modelId="{2D0E6176-43FE-4981-AC40-1006014609BB}" type="presParOf" srcId="{265510B5-93E6-42EB-B6B0-A31EB8EAE3DA}" destId="{448F27A0-E588-4D56-83E8-D51EED4BFC89}" srcOrd="2" destOrd="0" presId="urn:microsoft.com/office/officeart/2005/8/layout/hProcess3"/>
    <dgm:cxn modelId="{741AB556-CA0E-498F-B5F3-D4B0DE6CDF4D}" type="presParOf" srcId="{265510B5-93E6-42EB-B6B0-A31EB8EAE3DA}" destId="{DE9C089D-F065-481F-AB21-B830FDFA75BD}" srcOrd="3" destOrd="0" presId="urn:microsoft.com/office/officeart/2005/8/layout/hProcess3"/>
    <dgm:cxn modelId="{64773D8F-3CD7-446B-8BFE-71E6C5E9D07F}" type="presParOf" srcId="{DE9C089D-F065-481F-AB21-B830FDFA75BD}" destId="{66C693CF-1DA7-4762-9EEB-625FD8262C4E}" srcOrd="0" destOrd="0" presId="urn:microsoft.com/office/officeart/2005/8/layout/hProcess3"/>
    <dgm:cxn modelId="{85155064-AB48-4C3B-81BA-DB62E1E44741}" type="presParOf" srcId="{DE9C089D-F065-481F-AB21-B830FDFA75BD}" destId="{FBCD0D08-2924-4AFE-8C7D-87EB5B983C29}" srcOrd="1" destOrd="0" presId="urn:microsoft.com/office/officeart/2005/8/layout/hProcess3"/>
    <dgm:cxn modelId="{1E4DC4CB-67CA-45E8-8C7F-0D60949AE05A}" type="presParOf" srcId="{DE9C089D-F065-481F-AB21-B830FDFA75BD}" destId="{7C507DE9-E965-447F-B648-628C6C2AFCF7}" srcOrd="2" destOrd="0" presId="urn:microsoft.com/office/officeart/2005/8/layout/hProcess3"/>
    <dgm:cxn modelId="{8112D211-307F-4953-A431-12D1BC1C2A1B}" type="presParOf" srcId="{DE9C089D-F065-481F-AB21-B830FDFA75BD}" destId="{CCC2C23F-6724-4428-9282-0E7E41247777}" srcOrd="3" destOrd="0" presId="urn:microsoft.com/office/officeart/2005/8/layout/hProcess3"/>
    <dgm:cxn modelId="{9174E8D2-062C-421E-9457-96D0828C1F30}" type="presParOf" srcId="{265510B5-93E6-42EB-B6B0-A31EB8EAE3DA}" destId="{CA1EF02A-1AF6-4A9E-B92B-C0780403E90C}" srcOrd="4" destOrd="0" presId="urn:microsoft.com/office/officeart/2005/8/layout/hProcess3"/>
    <dgm:cxn modelId="{03049E7C-8165-4928-9D91-0D9E9B7CCA0B}" type="presParOf" srcId="{265510B5-93E6-42EB-B6B0-A31EB8EAE3DA}" destId="{FD32E8C6-89D5-468B-ADEF-C0B26AC8837C}" srcOrd="5" destOrd="0" presId="urn:microsoft.com/office/officeart/2005/8/layout/hProcess3"/>
    <dgm:cxn modelId="{945C1DE3-6C2F-4D9D-8EC7-9663128539EF}" type="presParOf" srcId="{FD32E8C6-89D5-468B-ADEF-C0B26AC8837C}" destId="{F5D1E708-BC08-47A2-B79A-72504469E264}" srcOrd="0" destOrd="0" presId="urn:microsoft.com/office/officeart/2005/8/layout/hProcess3"/>
    <dgm:cxn modelId="{67094868-6F77-4472-A985-73A697D9EFE2}" type="presParOf" srcId="{FD32E8C6-89D5-468B-ADEF-C0B26AC8837C}" destId="{2302A5B7-C860-4674-B922-F2D66EA3FEAE}" srcOrd="1" destOrd="0" presId="urn:microsoft.com/office/officeart/2005/8/layout/hProcess3"/>
    <dgm:cxn modelId="{E5A06E04-18E5-4C6E-9437-DDE7C6D9900F}" type="presParOf" srcId="{FD32E8C6-89D5-468B-ADEF-C0B26AC8837C}" destId="{CB55E7EC-66F3-4D9A-8BD7-67E514842FEE}" srcOrd="2" destOrd="0" presId="urn:microsoft.com/office/officeart/2005/8/layout/hProcess3"/>
    <dgm:cxn modelId="{EB972F09-BCF6-445C-ADAD-E0F110EEC325}" type="presParOf" srcId="{FD32E8C6-89D5-468B-ADEF-C0B26AC8837C}" destId="{A40B7CDC-4BC4-4AB8-8B07-13760A530253}" srcOrd="3" destOrd="0" presId="urn:microsoft.com/office/officeart/2005/8/layout/hProcess3"/>
    <dgm:cxn modelId="{E717E384-CF4D-4059-866C-EB1063D0355C}" type="presParOf" srcId="{265510B5-93E6-42EB-B6B0-A31EB8EAE3DA}" destId="{53351515-DF2E-4009-A0B9-86EC8A5FC4F4}" srcOrd="6" destOrd="0" presId="urn:microsoft.com/office/officeart/2005/8/layout/hProcess3"/>
    <dgm:cxn modelId="{64ED51D4-AA1C-40EF-8F0A-283D74B60D63}" type="presParOf" srcId="{265510B5-93E6-42EB-B6B0-A31EB8EAE3DA}" destId="{F1D4C9B4-0326-4768-854C-354EB0B61248}" srcOrd="7" destOrd="0" presId="urn:microsoft.com/office/officeart/2005/8/layout/hProcess3"/>
    <dgm:cxn modelId="{8B4189F9-C526-47E4-BFED-F29A794DAADA}" type="presParOf" srcId="{265510B5-93E6-42EB-B6B0-A31EB8EAE3DA}" destId="{EFD27296-91D1-401E-8429-7205588F8E17}" srcOrd="8" destOrd="0" presId="urn:microsoft.com/office/officeart/2005/8/layout/hProcess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arrow6">
  <dgm:title val=""/>
  <dgm:desc val=""/>
  <dgm:catLst>
    <dgm:cat type="relationship" pri="4000"/>
    <dgm:cat type="process" pri="2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4" srcId="0" destId="1" srcOrd="0" destOrd="0"/>
        <dgm:cxn modelId="5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clrData>
  <dgm:layoutNode name="compositeShape">
    <dgm:varLst>
      <dgm:chMax val="2"/>
      <dgm:dir/>
      <dgm:resizeHandles val="exact"/>
    </dgm:varLst>
    <dgm:alg type="composite">
      <dgm:param type="horzAlign" val="ctr"/>
      <dgm:param type="vertAlign" val="mid"/>
      <dgm:param type="ar" val="2.5"/>
    </dgm:alg>
    <dgm:shape xmlns:r="http://schemas.openxmlformats.org/officeDocument/2006/relationships" r:blip="">
      <dgm:adjLst/>
    </dgm:shape>
    <dgm:presOf/>
    <dgm:constrLst>
      <dgm:constr type="primFontSz" for="des" ptType="node" op="equ"/>
      <dgm:constr type="w" for="ch" forName="ribbon" refType="h" refFor="ch" refForName="ribbon" fact="2.5"/>
      <dgm:constr type="h" for="ch" forName="leftArrowText" refType="h" fact="0.49"/>
      <dgm:constr type="ctrY" for="ch" forName="leftArrowText" refType="ctrY" refFor="ch" refForName="ribbon"/>
      <dgm:constr type="ctrYOff" for="ch" forName="leftArrowText" refType="h" refFor="ch" refForName="ribbon" fact="-0.08"/>
      <dgm:constr type="l" for="ch" forName="leftArrowText" refType="w" refFor="ch" refForName="ribbon" fact="0.12"/>
      <dgm:constr type="r" for="ch" forName="leftArrowText" refType="w" refFor="ch" refForName="ribbon" fact="0.45"/>
      <dgm:constr type="h" for="ch" forName="rightArrowText" refType="h" fact="0.49"/>
      <dgm:constr type="ctrY" for="ch" forName="rightArrowText" refType="ctrY" refFor="ch" refForName="ribbon"/>
      <dgm:constr type="ctrYOff" for="ch" forName="rightArrowText" refType="h" refFor="ch" refForName="ribbon" fact="0.08"/>
      <dgm:constr type="l" for="ch" forName="rightArrowText" refType="w" refFor="ch" refForName="ribbon" fact="0.5"/>
      <dgm:constr type="r" for="ch" forName="rightArrowText" refType="w" refFor="ch" refForName="ribbon" fact="0.89"/>
    </dgm:constrLst>
    <dgm:ruleLst/>
    <dgm:choose name="Name0">
      <dgm:if name="Name1" axis="ch" ptType="node" func="cnt" op="gte" val="1">
        <dgm:layoutNode name="ribbon" styleLbl="node1">
          <dgm:alg type="sp"/>
          <dgm:shape xmlns:r="http://schemas.openxmlformats.org/officeDocument/2006/relationships" type="leftRightRibbon" r:blip="">
            <dgm:adjLst/>
          </dgm:shape>
          <dgm:presOf/>
          <dgm:constrLst/>
          <dgm:ruleLst/>
        </dgm:layoutNode>
        <dgm:layoutNode name="leftArrowText" styleLbl="node1">
          <dgm:varLst>
            <dgm:chMax val="0"/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 hideGeom="1">
            <dgm:adjLst/>
          </dgm:shape>
          <dgm:choose name="Name2">
            <dgm:if name="Name3" func="var" arg="dir" op="equ" val="norm">
              <dgm:presOf axis="ch desOrSelf" ptType="node node" st="1 1" cnt="1 0"/>
            </dgm:if>
            <dgm:else name="Name4">
              <dgm:presOf axis="ch desOrSelf" ptType="node node" st="2 1" cnt="1 0"/>
            </dgm:else>
          </dgm:choose>
          <dgm:constrLst>
            <dgm:constr type="primFontSz" val="65"/>
            <dgm:constr type="tMarg" refType="primFontSz" fact="0.28"/>
            <dgm:constr type="lMarg"/>
            <dgm:constr type="bMarg" refType="primFontSz" fact="0.3"/>
            <dgm:constr type="rMarg"/>
          </dgm:constrLst>
          <dgm:ruleLst>
            <dgm:rule type="primFontSz" val="5" fact="NaN" max="NaN"/>
          </dgm:ruleLst>
        </dgm:layoutNode>
        <dgm:layoutNode name="rightArrowText" styleLbl="node1">
          <dgm:varLst>
            <dgm:chMax val="0"/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 hideGeom="1">
            <dgm:adjLst/>
          </dgm:shape>
          <dgm:choose name="Name5">
            <dgm:if name="Name6" func="var" arg="dir" op="equ" val="norm">
              <dgm:presOf axis="ch desOrSelf" ptType="node node" st="2 1" cnt="1 0"/>
            </dgm:if>
            <dgm:else name="Name7">
              <dgm:presOf axis="ch desOrSelf" ptType="node node" st="1 1" cnt="1 0"/>
            </dgm:else>
          </dgm:choose>
          <dgm:constrLst>
            <dgm:constr type="primFontSz" val="65"/>
            <dgm:constr type="tMarg" refType="primFontSz" fact="0.28"/>
            <dgm:constr type="lMarg"/>
            <dgm:constr type="bMarg" refType="primFontSz" fact="0.3"/>
            <dgm:constr type="rMarg"/>
          </dgm:constrLst>
          <dgm:ruleLst>
            <dgm:rule type="primFontSz" val="5" fact="NaN" max="NaN"/>
          </dgm:ruleLst>
        </dgm:layoutNode>
      </dgm:if>
      <dgm:else name="Name8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Process3">
  <dgm:title val=""/>
  <dgm:desc val=""/>
  <dgm:catLst>
    <dgm:cat type="process" pri="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 chOrder="t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dummy" refType="w"/>
      <dgm:constr type="h" for="ch" forName="dummy" refType="h"/>
      <dgm:constr type="h" for="ch" forName="dummy" refType="w" refFor="ch" refForName="dummy" op="lte" fact="0.4"/>
      <dgm:constr type="ctrX" for="ch" forName="dummy" refType="w" fact="0.5"/>
      <dgm:constr type="ctrY" for="ch" forName="dummy" refType="h" fact="0.5"/>
      <dgm:constr type="w" for="ch" forName="linH" refType="w"/>
      <dgm:constr type="h" for="ch" forName="linH" refType="h"/>
      <dgm:constr type="ctrX" for="ch" forName="linH" refType="w" fact="0.5"/>
      <dgm:constr type="ctrY" for="ch" forName="linH" refType="h" fact="0.5"/>
      <dgm:constr type="userP" for="ch" forName="linH" refType="h" refFor="ch" refForName="dummy" fact="0.25"/>
      <dgm:constr type="userT" for="des" forName="parTx" refType="w" refFor="ch" refForName="dummy" fact="0.2"/>
    </dgm:constrLst>
    <dgm:ruleLst/>
    <dgm:layoutNode name="dummy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linH">
      <dgm:choose name="Name1">
        <dgm:if name="Name2" func="var" arg="dir" op="equ" val="norm">
          <dgm:alg type="lin">
            <dgm:param type="linDir" val="fromL"/>
            <dgm:param type="nodeVertAlign" val="t"/>
          </dgm:alg>
        </dgm:if>
        <dgm:else name="Name3">
          <dgm:alg type="lin">
            <dgm:param type="linDir" val="fromR"/>
            <dgm:param type="nodeVertAlign" val="t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forName="parTx" val="65"/>
        <dgm:constr type="primFontSz" for="des" forName="desTx" refType="primFontSz" refFor="des" refForName="parTx" op="equ"/>
        <dgm:constr type="h" for="des" forName="parTx" refType="primFontSz" refFor="des" refForName="parTx"/>
        <dgm:constr type="h" for="des" forName="desTx" refType="primFontSz" refFor="des" refForName="parTx" fact="0.5"/>
        <dgm:constr type="h" for="des" forName="parTx" op="equ"/>
        <dgm:constr type="h" for="des" forName="desTx" op="equ"/>
        <dgm:constr type="h" for="ch" forName="backgroundArrow" refType="primFontSz" refFor="des" refForName="parTx" fact="2"/>
        <dgm:constr type="h" for="ch" forName="backgroundArrow" refType="h" refFor="des" refForName="parTx" op="lte" fact="2"/>
        <dgm:constr type="h" for="ch" forName="backgroundArrow" refType="h" refFor="des" refForName="parTx" op="gte" fact="2"/>
        <dgm:constr type="h" for="des" forName="spVertical1" refType="primFontSz" refFor="des" refForName="parTx" fact="0.5"/>
        <dgm:constr type="h" for="des" forName="spVertical1" refType="h" refFor="des" refForName="parTx" op="lte" fact="0.5"/>
        <dgm:constr type="h" for="des" forName="spVertical1" refType="h" refFor="des" refForName="parTx" op="gte" fact="0.5"/>
        <dgm:constr type="h" for="des" forName="spVertical2" refType="primFontSz" refFor="des" refForName="parTx" fact="0.5"/>
        <dgm:constr type="h" for="des" forName="spVertical2" refType="h" refFor="des" refForName="parTx" op="lte" fact="0.5"/>
        <dgm:constr type="h" for="des" forName="spVertical2" refType="h" refFor="des" refForName="parTx" op="gte" fact="0.5"/>
        <dgm:constr type="h" for="des" forName="spVertical3" refType="primFontSz" refFor="des" refForName="parTx" fact="-0.4"/>
        <dgm:constr type="h" for="des" forName="spVertical3" refType="h" refFor="des" refForName="parTx" op="lte" fact="-0.4"/>
        <dgm:constr type="h" for="des" forName="spVertical3" refType="h" refFor="des" refForName="parTx" op="gte" fact="-0.4"/>
        <dgm:constr type="w" for="ch" forName="backgroundArrow" refType="w"/>
        <dgm:constr type="w" for="ch" forName="negArrow" refType="w" fact="-1"/>
        <dgm:constr type="w" for="ch" forName="linV" refType="w"/>
        <dgm:constr type="w" for="ch" forName="space" refType="w" refFor="ch" refForName="linV" fact="0.2"/>
        <dgm:constr type="w" for="ch" forName="padding1" refType="w" fact="0.08"/>
        <dgm:constr type="userP"/>
        <dgm:constr type="w" for="ch" forName="padding2" refType="userP"/>
      </dgm:constrLst>
      <dgm:ruleLst>
        <dgm:rule type="w" for="ch" forName="linV" val="0" fact="NaN" max="NaN"/>
        <dgm:rule type="primFontSz" for="des" forName="parTx" val="5" fact="NaN" max="NaN"/>
      </dgm:ruleLst>
      <dgm:layoutNode name="padding1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forEach name="Name4" axis="ch" ptType="node">
        <dgm:layoutNode name="linV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spVertical1" refType="w"/>
            <dgm:constr type="w" for="ch" forName="parTx" refType="w"/>
            <dgm:constr type="w" for="ch" forName="spVertical2" refType="w"/>
            <dgm:constr type="w" for="ch" forName="spVertical3" refType="w"/>
            <dgm:constr type="w" for="ch" forName="desTx" refType="w"/>
          </dgm:constrLst>
          <dgm:ruleLst/>
          <dgm:layoutNode name="spVertical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parTx" styleLbl="revTx">
            <dgm:varLst>
              <dgm:chMax val="0"/>
              <dgm:chPref val="0"/>
              <dgm:bulletEnabled val="1"/>
            </dgm:varLst>
            <dgm:choose name="Name5">
              <dgm:if name="Name6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">
                <dgm:alg type="tx">
                  <dgm:param type="parTxLTRAlign" val="ctr"/>
                  <dgm:param type="parTxRTLAlign" val="ct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hoose name="Name8">
              <dgm:if name="Name9" func="var" arg="dir" op="equ" val="norm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if>
              <dgm:else name="Name10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else>
            </dgm:choose>
            <dgm:ruleLst>
              <dgm:rule type="h" val="INF" fact="NaN" max="NaN"/>
            </dgm:ruleLst>
          </dgm:layoutNode>
          <dgm:layoutNode name="spVertical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pVertical3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choose name="Name11">
            <dgm:if name="Name12" axis="ch" ptType="node" func="cnt" op="gte" val="1">
              <dgm:layoutNode name="desTx" styleLbl="revTx">
                <dgm:varLst>
                  <dgm:bulletEnabled val="1"/>
                </dgm:varLst>
                <dgm:alg type="tx">
                  <dgm:param type="stBulletLvl" val="1"/>
                </dgm:alg>
                <dgm:shape xmlns:r="http://schemas.openxmlformats.org/officeDocument/2006/relationships" type="rect" r:blip="">
                  <dgm:adjLst/>
                </dgm:shape>
                <dgm:presOf axis="des" ptType="node"/>
                <dgm:constrLst>
                  <dgm:constr type="tMarg"/>
                  <dgm:constr type="bMarg"/>
                  <dgm:constr type="rMarg"/>
                  <dgm:constr type="lMarg"/>
                </dgm:constrLst>
                <dgm:ruleLst>
                  <dgm:rule type="h" val="INF" fact="NaN" max="NaN"/>
                </dgm:ruleLst>
              </dgm:layoutNode>
            </dgm:if>
            <dgm:else name="Name13"/>
          </dgm:choose>
        </dgm:layoutNod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  <dgm:layoutNode name="padding2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negArrow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backgroundArrow" styleLbl="node1">
        <dgm:alg type="sp"/>
        <dgm:choose name="Name15">
          <dgm:if name="Name16" func="var" arg="dir" op="equ" val="norm">
            <dgm:shape xmlns:r="http://schemas.openxmlformats.org/officeDocument/2006/relationships" type="rightArrow" r:blip="">
              <dgm:adjLst/>
            </dgm:shape>
          </dgm:if>
          <dgm:else name="Name17">
            <dgm:shape xmlns:r="http://schemas.openxmlformats.org/officeDocument/2006/relationships" type="leftArrow" r:blip="">
              <dgm:adjLst/>
            </dgm:shape>
          </dgm:else>
        </dgm:choose>
        <dgm:presOf/>
        <dgm:constrLst/>
        <dgm:ruleLst/>
      </dgm:layoutNode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576B840-C504-40B2-814C-1DB9E740C300}" type="datetimeFigureOut">
              <a:rPr lang="en-US" smtClean="0"/>
              <a:t>5/31/2017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7CCB21-3F46-4024-BC5B-4E271E458D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04256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7CCB21-3F46-4024-BC5B-4E271E458D37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602498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7CCB21-3F46-4024-BC5B-4E271E458D37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69070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D4D7E-261C-4B08-A279-BD862CEDB6A5}" type="datetimeFigureOut">
              <a:rPr lang="en-US" smtClean="0"/>
              <a:pPr/>
              <a:t>5/31/2017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E0CC3A-0B67-4337-8D9A-F15E79C0486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24078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D4D7E-261C-4B08-A279-BD862CEDB6A5}" type="datetimeFigureOut">
              <a:rPr lang="en-US" smtClean="0"/>
              <a:pPr/>
              <a:t>5/31/2017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E0CC3A-0B67-4337-8D9A-F15E79C0486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13008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D4D7E-261C-4B08-A279-BD862CEDB6A5}" type="datetimeFigureOut">
              <a:rPr lang="en-US" smtClean="0"/>
              <a:pPr/>
              <a:t>5/31/2017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E0CC3A-0B67-4337-8D9A-F15E79C0486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48690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D4D7E-261C-4B08-A279-BD862CEDB6A5}" type="datetimeFigureOut">
              <a:rPr lang="en-US" smtClean="0"/>
              <a:pPr/>
              <a:t>5/31/2017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E0CC3A-0B67-4337-8D9A-F15E79C0486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52837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D4D7E-261C-4B08-A279-BD862CEDB6A5}" type="datetimeFigureOut">
              <a:rPr lang="en-US" smtClean="0"/>
              <a:pPr/>
              <a:t>5/31/2017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E0CC3A-0B67-4337-8D9A-F15E79C0486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24325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D4D7E-261C-4B08-A279-BD862CEDB6A5}" type="datetimeFigureOut">
              <a:rPr lang="en-US" smtClean="0"/>
              <a:pPr/>
              <a:t>5/31/2017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E0CC3A-0B67-4337-8D9A-F15E79C0486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08837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D4D7E-261C-4B08-A279-BD862CEDB6A5}" type="datetimeFigureOut">
              <a:rPr lang="en-US" smtClean="0"/>
              <a:pPr/>
              <a:t>5/31/2017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E0CC3A-0B67-4337-8D9A-F15E79C0486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48403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D4D7E-261C-4B08-A279-BD862CEDB6A5}" type="datetimeFigureOut">
              <a:rPr lang="en-US" smtClean="0"/>
              <a:pPr/>
              <a:t>5/31/2017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E0CC3A-0B67-4337-8D9A-F15E79C0486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00177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D4D7E-261C-4B08-A279-BD862CEDB6A5}" type="datetimeFigureOut">
              <a:rPr lang="en-US" smtClean="0"/>
              <a:pPr/>
              <a:t>5/31/2017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E0CC3A-0B67-4337-8D9A-F15E79C0486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22364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D4D7E-261C-4B08-A279-BD862CEDB6A5}" type="datetimeFigureOut">
              <a:rPr lang="en-US" smtClean="0"/>
              <a:pPr/>
              <a:t>5/31/2017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E0CC3A-0B67-4337-8D9A-F15E79C0486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94789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D4D7E-261C-4B08-A279-BD862CEDB6A5}" type="datetimeFigureOut">
              <a:rPr lang="en-US" smtClean="0"/>
              <a:pPr/>
              <a:t>5/31/2017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E0CC3A-0B67-4337-8D9A-F15E79C0486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65882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BD4D7E-261C-4B08-A279-BD862CEDB6A5}" type="datetimeFigureOut">
              <a:rPr lang="en-US" smtClean="0"/>
              <a:pPr/>
              <a:t>5/31/2017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E0CC3A-0B67-4337-8D9A-F15E79C0486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21145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8000" b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94771" y="-4546241"/>
            <a:ext cx="8377040" cy="8448540"/>
          </a:xfrm>
        </p:spPr>
        <p:txBody>
          <a:bodyPr>
            <a:normAutofit/>
          </a:bodyPr>
          <a:lstStyle/>
          <a:p>
            <a:r>
              <a:rPr lang="en-US" sz="5400" b="1" dirty="0" smtClean="0">
                <a:solidFill>
                  <a:srgbClr val="FF0000"/>
                </a:solidFill>
              </a:rPr>
              <a:t>MODULE III</a:t>
            </a:r>
            <a:br>
              <a:rPr lang="en-US" sz="5400" b="1" dirty="0" smtClean="0">
                <a:solidFill>
                  <a:srgbClr val="FF0000"/>
                </a:solidFill>
              </a:rPr>
            </a:br>
            <a:r>
              <a:rPr lang="en-US" sz="5400" b="1" dirty="0" smtClean="0">
                <a:solidFill>
                  <a:srgbClr val="FF0000"/>
                </a:solidFill>
              </a:rPr>
              <a:t> </a:t>
            </a:r>
            <a:r>
              <a:rPr lang="en-US" sz="5400" b="1" dirty="0" smtClean="0">
                <a:solidFill>
                  <a:srgbClr val="FF0000"/>
                </a:solidFill>
              </a:rPr>
              <a:t>RULES OF ORIGIN</a:t>
            </a:r>
            <a:br>
              <a:rPr lang="en-US" sz="5400" b="1" dirty="0" smtClean="0">
                <a:solidFill>
                  <a:srgbClr val="FF0000"/>
                </a:solidFill>
              </a:rPr>
            </a:br>
            <a:endParaRPr lang="en-US" sz="5400" b="1" dirty="0">
              <a:solidFill>
                <a:srgbClr val="FF00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762" y="4159877"/>
            <a:ext cx="7868992" cy="2253801"/>
          </a:xfrm>
        </p:spPr>
        <p:txBody>
          <a:bodyPr>
            <a:normAutofit/>
          </a:bodyPr>
          <a:lstStyle/>
          <a:p>
            <a:r>
              <a:rPr lang="en-US" sz="4400" b="1" dirty="0" smtClean="0">
                <a:solidFill>
                  <a:srgbClr val="FF0000"/>
                </a:solidFill>
              </a:rPr>
              <a:t>Presented By: </a:t>
            </a:r>
          </a:p>
          <a:p>
            <a:r>
              <a:rPr lang="en-US" sz="4400" b="1" dirty="0" smtClean="0">
                <a:solidFill>
                  <a:srgbClr val="FF0000"/>
                </a:solidFill>
              </a:rPr>
              <a:t>LRA TRAINING TEAM</a:t>
            </a:r>
          </a:p>
          <a:p>
            <a:pPr algn="l"/>
            <a:endParaRPr lang="en-US" sz="4400" b="1" dirty="0" smtClean="0">
              <a:solidFill>
                <a:srgbClr val="FF0000"/>
              </a:solidFill>
            </a:endParaRPr>
          </a:p>
          <a:p>
            <a:pPr algn="l"/>
            <a:endParaRPr lang="en-US" sz="4400" b="1" dirty="0" smtClean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0751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5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030538"/>
          </a:xfrm>
        </p:spPr>
        <p:txBody>
          <a:bodyPr>
            <a:normAutofit/>
          </a:bodyPr>
          <a:lstStyle/>
          <a:p>
            <a:pPr algn="ctr"/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/>
              <a:t>WHAT RULES OF ORIGIN DOES NOT COVER</a:t>
            </a:r>
            <a:r>
              <a:rPr lang="en-US" sz="3600" b="1" dirty="0" smtClean="0"/>
              <a:t>? </a:t>
            </a:r>
            <a:r>
              <a:rPr lang="en-US" sz="2400" dirty="0" smtClean="0"/>
              <a:t>CONT.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5910" y="1503560"/>
            <a:ext cx="10807890" cy="4634766"/>
          </a:xfrm>
          <a:noFill/>
        </p:spPr>
        <p:txBody>
          <a:bodyPr>
            <a:normAutofit fontScale="25000" lnSpcReduction="20000"/>
          </a:bodyPr>
          <a:lstStyle/>
          <a:p>
            <a:pPr marL="0" indent="0" algn="just">
              <a:lnSpc>
                <a:spcPct val="120000"/>
              </a:lnSpc>
              <a:buNone/>
            </a:pPr>
            <a:r>
              <a:rPr lang="en-US" sz="1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FREEZONE GOODS UNDRER ETLS</a:t>
            </a:r>
            <a:endParaRPr lang="en-US" sz="11200" b="1" dirty="0" smtClean="0">
              <a:latin typeface="Times New Roman" panose="02020603050405020304" pitchFamily="18" charset="0"/>
              <a:cs typeface="Times New Roman" pitchFamily="18" charset="0"/>
            </a:endParaRPr>
          </a:p>
          <a:p>
            <a:pPr algn="just">
              <a:lnSpc>
                <a:spcPct val="120000"/>
              </a:lnSpc>
              <a:buFont typeface="Wingdings" panose="05000000000000000000" pitchFamily="2" charset="2"/>
              <a:buChar char="§"/>
            </a:pPr>
            <a:r>
              <a:rPr lang="en-US" sz="11200" dirty="0" smtClean="0">
                <a:latin typeface="Times New Roman" panose="02020603050405020304" pitchFamily="18" charset="0"/>
                <a:cs typeface="Times New Roman" pitchFamily="18" charset="0"/>
              </a:rPr>
              <a:t>Goods </a:t>
            </a:r>
            <a:r>
              <a:rPr lang="en-US" sz="11200" dirty="0">
                <a:latin typeface="Times New Roman" pitchFamily="18" charset="0"/>
                <a:cs typeface="Times New Roman" pitchFamily="18" charset="0"/>
              </a:rPr>
              <a:t>transformed within the framework of </a:t>
            </a:r>
            <a:r>
              <a:rPr lang="en-US" sz="11200" dirty="0" smtClean="0">
                <a:latin typeface="Times New Roman" pitchFamily="18" charset="0"/>
                <a:cs typeface="Times New Roman" pitchFamily="18" charset="0"/>
              </a:rPr>
              <a:t>economic or suspense</a:t>
            </a:r>
          </a:p>
          <a:p>
            <a:pPr marL="0" indent="0" algn="just">
              <a:lnSpc>
                <a:spcPct val="120000"/>
              </a:lnSpc>
              <a:buNone/>
            </a:pPr>
            <a:r>
              <a:rPr lang="en-US" sz="1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1200" dirty="0" smtClean="0">
                <a:latin typeface="Times New Roman" pitchFamily="18" charset="0"/>
                <a:cs typeface="Times New Roman" pitchFamily="18" charset="0"/>
              </a:rPr>
              <a:t>   Customs </a:t>
            </a:r>
            <a:r>
              <a:rPr lang="en-US" sz="11200" dirty="0">
                <a:latin typeface="Times New Roman" pitchFamily="18" charset="0"/>
                <a:cs typeface="Times New Roman" pitchFamily="18" charset="0"/>
              </a:rPr>
              <a:t>regimes or certain special regimes </a:t>
            </a:r>
            <a:r>
              <a:rPr lang="en-US" sz="11200" dirty="0" smtClean="0">
                <a:latin typeface="Times New Roman" pitchFamily="18" charset="0"/>
                <a:cs typeface="Times New Roman" pitchFamily="18" charset="0"/>
              </a:rPr>
              <a:t> involving </a:t>
            </a:r>
            <a:r>
              <a:rPr lang="en-US" sz="11200" dirty="0">
                <a:latin typeface="Times New Roman" pitchFamily="18" charset="0"/>
                <a:cs typeface="Times New Roman" pitchFamily="18" charset="0"/>
              </a:rPr>
              <a:t>the </a:t>
            </a:r>
            <a:r>
              <a:rPr lang="en-US" sz="11200" dirty="0" smtClean="0">
                <a:latin typeface="Times New Roman" pitchFamily="18" charset="0"/>
                <a:cs typeface="Times New Roman" pitchFamily="18" charset="0"/>
              </a:rPr>
              <a:t>suspension,</a:t>
            </a:r>
          </a:p>
          <a:p>
            <a:pPr marL="0" indent="0" algn="just">
              <a:lnSpc>
                <a:spcPct val="120000"/>
              </a:lnSpc>
              <a:buNone/>
            </a:pPr>
            <a:r>
              <a:rPr lang="en-US" sz="1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12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sz="11200" dirty="0">
                <a:latin typeface="Times New Roman" pitchFamily="18" charset="0"/>
                <a:cs typeface="Times New Roman" pitchFamily="18" charset="0"/>
              </a:rPr>
              <a:t>or partial or total </a:t>
            </a:r>
            <a:r>
              <a:rPr lang="en-US" sz="11200" dirty="0" smtClean="0">
                <a:latin typeface="Times New Roman" pitchFamily="18" charset="0"/>
                <a:cs typeface="Times New Roman" pitchFamily="18" charset="0"/>
              </a:rPr>
              <a:t>exemption from Customs duties on </a:t>
            </a:r>
            <a:r>
              <a:rPr lang="en-US" sz="11200" dirty="0">
                <a:latin typeface="Times New Roman" pitchFamily="18" charset="0"/>
                <a:cs typeface="Times New Roman" pitchFamily="18" charset="0"/>
              </a:rPr>
              <a:t>inputs, shall in </a:t>
            </a:r>
            <a:endParaRPr lang="en-US" sz="112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lnSpc>
                <a:spcPct val="120000"/>
              </a:lnSpc>
              <a:buNone/>
            </a:pPr>
            <a:r>
              <a:rPr lang="en-US" sz="1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1200" dirty="0" smtClean="0">
                <a:latin typeface="Times New Roman" pitchFamily="18" charset="0"/>
                <a:cs typeface="Times New Roman" pitchFamily="18" charset="0"/>
              </a:rPr>
              <a:t>   no </a:t>
            </a:r>
            <a:r>
              <a:rPr lang="en-US" sz="11200" dirty="0">
                <a:latin typeface="Times New Roman" pitchFamily="18" charset="0"/>
                <a:cs typeface="Times New Roman" pitchFamily="18" charset="0"/>
              </a:rPr>
              <a:t>case </a:t>
            </a:r>
            <a:r>
              <a:rPr lang="en-US" sz="11200" dirty="0" smtClean="0">
                <a:latin typeface="Times New Roman" pitchFamily="18" charset="0"/>
                <a:cs typeface="Times New Roman" pitchFamily="18" charset="0"/>
              </a:rPr>
              <a:t>be considered </a:t>
            </a:r>
            <a:r>
              <a:rPr lang="en-US" sz="11200" dirty="0">
                <a:latin typeface="Times New Roman" pitchFamily="18" charset="0"/>
                <a:cs typeface="Times New Roman" pitchFamily="18" charset="0"/>
              </a:rPr>
              <a:t>as </a:t>
            </a:r>
            <a:r>
              <a:rPr lang="en-US" sz="11200" dirty="0" smtClean="0">
                <a:latin typeface="Times New Roman" pitchFamily="18" charset="0"/>
                <a:cs typeface="Times New Roman" pitchFamily="18" charset="0"/>
              </a:rPr>
              <a:t>originating </a:t>
            </a:r>
            <a:r>
              <a:rPr lang="en-US" sz="11200" dirty="0">
                <a:latin typeface="Times New Roman" pitchFamily="18" charset="0"/>
                <a:cs typeface="Times New Roman" pitchFamily="18" charset="0"/>
              </a:rPr>
              <a:t>products</a:t>
            </a:r>
            <a:r>
              <a:rPr lang="en-US" sz="14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 algn="just">
              <a:lnSpc>
                <a:spcPct val="120000"/>
              </a:lnSpc>
              <a:buNone/>
            </a:pPr>
            <a:endParaRPr lang="en-US" sz="11200" dirty="0">
              <a:latin typeface="Times New Roman" pitchFamily="18" charset="0"/>
              <a:cs typeface="Times New Roman" pitchFamily="18" charset="0"/>
            </a:endParaRPr>
          </a:p>
          <a:p>
            <a:pPr marL="0" lvl="0" indent="0" algn="just">
              <a:lnSpc>
                <a:spcPct val="120000"/>
              </a:lnSpc>
              <a:buNone/>
            </a:pPr>
            <a:endParaRPr lang="en-US" sz="1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11100" dirty="0" smtClean="0"/>
          </a:p>
          <a:p>
            <a:pPr marL="0" indent="0">
              <a:buNone/>
            </a:pPr>
            <a:endParaRPr lang="en-US" sz="5800" dirty="0" smtClean="0"/>
          </a:p>
          <a:p>
            <a:pPr marL="0" indent="0">
              <a:buNone/>
            </a:pPr>
            <a:endParaRPr lang="en-US" sz="5800" dirty="0" smtClean="0"/>
          </a:p>
          <a:p>
            <a:pPr marL="0" indent="0">
              <a:buNone/>
            </a:pPr>
            <a:r>
              <a:rPr lang="en-US" sz="5800" dirty="0"/>
              <a:t> </a:t>
            </a:r>
            <a:r>
              <a:rPr lang="en-US" sz="5800" dirty="0" smtClean="0"/>
              <a:t>    </a:t>
            </a:r>
          </a:p>
          <a:p>
            <a:pPr marL="0" indent="0">
              <a:buNone/>
            </a:pPr>
            <a:r>
              <a:rPr lang="en-US" sz="5800" dirty="0"/>
              <a:t> </a:t>
            </a:r>
            <a:r>
              <a:rPr lang="en-US" sz="5800" dirty="0" smtClean="0"/>
              <a:t>               </a:t>
            </a:r>
            <a:r>
              <a:rPr lang="en-US" sz="5100" dirty="0" smtClean="0"/>
              <a:t>  </a:t>
            </a:r>
          </a:p>
          <a:p>
            <a:pPr marL="0" indent="0">
              <a:buNone/>
            </a:pPr>
            <a:r>
              <a:rPr lang="en-US" sz="7000" dirty="0"/>
              <a:t> </a:t>
            </a:r>
            <a:r>
              <a:rPr lang="en-US" sz="7000" dirty="0" smtClean="0"/>
              <a:t>    </a:t>
            </a:r>
          </a:p>
          <a:p>
            <a:pPr marL="0" indent="0">
              <a:buNone/>
            </a:pPr>
            <a:r>
              <a:rPr lang="en-US" sz="5000" dirty="0"/>
              <a:t> </a:t>
            </a:r>
            <a:r>
              <a:rPr lang="en-US" sz="5000" dirty="0" smtClean="0"/>
              <a:t>    </a:t>
            </a:r>
            <a:endParaRPr lang="en-US" sz="5000" dirty="0"/>
          </a:p>
        </p:txBody>
      </p:sp>
    </p:spTree>
    <p:extLst>
      <p:ext uri="{BB962C8B-B14F-4D97-AF65-F5344CB8AC3E}">
        <p14:creationId xmlns:p14="http://schemas.microsoft.com/office/powerpoint/2010/main" val="200113588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5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314904" cy="948520"/>
          </a:xfrm>
        </p:spPr>
        <p:txBody>
          <a:bodyPr>
            <a:normAutofit/>
          </a:bodyPr>
          <a:lstStyle/>
          <a:p>
            <a:pPr algn="ctr"/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PROOF OF ORIGIN</a:t>
            </a: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noFill/>
        </p:spPr>
        <p:txBody>
          <a:bodyPr>
            <a:normAutofit lnSpcReduction="10000"/>
          </a:bodyPr>
          <a:lstStyle/>
          <a:p>
            <a:pPr algn="just">
              <a:lnSpc>
                <a:spcPct val="110000"/>
              </a:lnSpc>
              <a:buFont typeface="Wingdings" panose="05000000000000000000" pitchFamily="2" charset="2"/>
              <a:buChar char="§"/>
            </a:pPr>
            <a:r>
              <a:rPr lang="en-US" sz="3600" dirty="0" smtClean="0"/>
              <a:t> 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A Certificate 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of 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Origin (CO), issued 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by </a:t>
            </a:r>
            <a:r>
              <a:rPr lang="en-US" sz="3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designated, authority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0" indent="0" algn="just">
              <a:lnSpc>
                <a:spcPct val="110000"/>
              </a:lnSpc>
              <a:buNone/>
            </a:pP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   in 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the 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country of export (Member State)</a:t>
            </a:r>
          </a:p>
          <a:p>
            <a:pPr marL="0" indent="0" algn="just">
              <a:lnSpc>
                <a:spcPct val="110000"/>
              </a:lnSpc>
              <a:buNone/>
            </a:pPr>
            <a:endParaRPr lang="en-US" sz="30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10000"/>
              </a:lnSpc>
              <a:buFont typeface="Wingdings" panose="05000000000000000000" pitchFamily="2" charset="2"/>
              <a:buChar char="§"/>
            </a:pP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Statement of declaration issued by the exporter or manufacturer </a:t>
            </a:r>
          </a:p>
          <a:p>
            <a:pPr marL="0" indent="0" algn="just">
              <a:buNone/>
            </a:pPr>
            <a:endParaRPr lang="en-US" sz="36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pPr marL="0" indent="0" algn="just">
              <a:buNone/>
            </a:pP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                                              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872766" y="6375042"/>
            <a:ext cx="4893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8</a:t>
            </a:r>
          </a:p>
        </p:txBody>
      </p:sp>
    </p:spTree>
    <p:extLst>
      <p:ext uri="{BB962C8B-B14F-4D97-AF65-F5344CB8AC3E}">
        <p14:creationId xmlns:p14="http://schemas.microsoft.com/office/powerpoint/2010/main" val="3973651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5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81095"/>
          </a:xfrm>
        </p:spPr>
        <p:txBody>
          <a:bodyPr>
            <a:normAutofit fontScale="90000"/>
          </a:bodyPr>
          <a:lstStyle/>
          <a:p>
            <a:pPr algn="ctr"/>
            <a:r>
              <a:rPr lang="en-US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ECOWAS’ CERTIFICATE OF ORIGIN (SAMPLE)</a:t>
            </a:r>
            <a:endParaRPr lang="en-US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3357" y="1334126"/>
            <a:ext cx="4750779" cy="5122300"/>
          </a:xfrm>
          <a:noFill/>
        </p:spPr>
      </p:pic>
      <p:sp>
        <p:nvSpPr>
          <p:cNvPr id="5" name="TextBox 4"/>
          <p:cNvSpPr txBox="1"/>
          <p:nvPr/>
        </p:nvSpPr>
        <p:spPr>
          <a:xfrm>
            <a:off x="5872766" y="6375042"/>
            <a:ext cx="4893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10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2844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5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038672"/>
          </a:xfrm>
        </p:spPr>
        <p:txBody>
          <a:bodyPr>
            <a:normAutofit/>
          </a:bodyPr>
          <a:lstStyle/>
          <a:p>
            <a:pPr algn="ctr"/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PRINCIPLES FOR PROOF OF ORIGIN</a:t>
            </a: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noFill/>
        </p:spPr>
        <p:txBody>
          <a:bodyPr>
            <a:normAutofit/>
          </a:bodyPr>
          <a:lstStyle/>
          <a:p>
            <a:pPr algn="just">
              <a:lnSpc>
                <a:spcPct val="100000"/>
              </a:lnSpc>
              <a:buFont typeface="Wingdings" panose="05000000000000000000" pitchFamily="2" charset="2"/>
              <a:buChar char="§"/>
            </a:pP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Principle 1: Simplicity</a:t>
            </a:r>
          </a:p>
          <a:p>
            <a:pPr marL="0" indent="0" algn="just">
              <a:lnSpc>
                <a:spcPct val="100000"/>
              </a:lnSpc>
              <a:buNone/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-The rules must be cleared and transparent in order</a:t>
            </a:r>
          </a:p>
          <a:p>
            <a:pPr marL="0" indent="0" algn="just">
              <a:lnSpc>
                <a:spcPct val="100000"/>
              </a:lnSpc>
              <a:buNone/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  to minimize the possibility of being applied in </a:t>
            </a:r>
          </a:p>
          <a:p>
            <a:pPr marL="0" indent="0" algn="just">
              <a:lnSpc>
                <a:spcPct val="100000"/>
              </a:lnSpc>
              <a:buNone/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  subjective, biased, or fraudulent manner. Else, they create</a:t>
            </a:r>
          </a:p>
          <a:p>
            <a:pPr marL="0" indent="0" algn="just">
              <a:lnSpc>
                <a:spcPct val="100000"/>
              </a:lnSpc>
              <a:buNone/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  needless hitches that hinder trade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 algn="just">
              <a:lnSpc>
                <a:spcPct val="100000"/>
              </a:lnSpc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     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872766" y="6375042"/>
            <a:ext cx="4893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9</a:t>
            </a:r>
          </a:p>
        </p:txBody>
      </p:sp>
    </p:spTree>
    <p:extLst>
      <p:ext uri="{BB962C8B-B14F-4D97-AF65-F5344CB8AC3E}">
        <p14:creationId xmlns:p14="http://schemas.microsoft.com/office/powerpoint/2010/main" val="2452774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5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PRINCIPLES FOR PROOF OF ORIGIN</a:t>
            </a:r>
            <a:r>
              <a:rPr lang="en-US" sz="4000" dirty="0" smtClean="0"/>
              <a:t>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cont.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noFill/>
        </p:spPr>
        <p:txBody>
          <a:bodyPr>
            <a:normAutofit/>
          </a:bodyPr>
          <a:lstStyle/>
          <a:p>
            <a:pPr algn="just">
              <a:lnSpc>
                <a:spcPct val="100000"/>
              </a:lnSpc>
              <a:buFont typeface="Wingdings" panose="05000000000000000000" pitchFamily="2" charset="2"/>
              <a:buChar char="§"/>
            </a:pP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Principle 2: Predictability</a:t>
            </a:r>
          </a:p>
          <a:p>
            <a:pPr marL="0" indent="0" algn="just">
              <a:lnSpc>
                <a:spcPct val="100000"/>
              </a:lnSpc>
              <a:buNone/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-The rules must be amply clear, recognized and</a:t>
            </a:r>
          </a:p>
          <a:p>
            <a:pPr marL="0" indent="0" algn="just">
              <a:lnSpc>
                <a:spcPct val="100000"/>
              </a:lnSpc>
              <a:buNone/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  stable to enable the manufacturer to predict in a</a:t>
            </a:r>
          </a:p>
          <a:p>
            <a:pPr marL="0" indent="0" algn="just">
              <a:lnSpc>
                <a:spcPct val="100000"/>
              </a:lnSpc>
              <a:buNone/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  clear and secure manner how the rules will be applied</a:t>
            </a:r>
          </a:p>
          <a:p>
            <a:pPr marL="0" indent="0" algn="just">
              <a:lnSpc>
                <a:spcPct val="100000"/>
              </a:lnSpc>
              <a:buNone/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  to various goods, taking into account their </a:t>
            </a:r>
          </a:p>
          <a:p>
            <a:pPr marL="0" indent="0" algn="just">
              <a:lnSpc>
                <a:spcPct val="100000"/>
              </a:lnSpc>
              <a:buNone/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  respective destinations.</a:t>
            </a:r>
          </a:p>
          <a:p>
            <a:pPr marL="0" indent="0" algn="just">
              <a:buNone/>
            </a:pP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     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872766" y="6375042"/>
            <a:ext cx="4893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9</a:t>
            </a:r>
          </a:p>
        </p:txBody>
      </p:sp>
    </p:spTree>
    <p:extLst>
      <p:ext uri="{BB962C8B-B14F-4D97-AF65-F5344CB8AC3E}">
        <p14:creationId xmlns:p14="http://schemas.microsoft.com/office/powerpoint/2010/main" val="1219305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5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NO CO REQUIREMENT IMPORTS</a:t>
            </a: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noFill/>
        </p:spPr>
        <p:txBody>
          <a:bodyPr>
            <a:normAutofit lnSpcReduction="10000"/>
          </a:bodyPr>
          <a:lstStyle/>
          <a:p>
            <a:pPr algn="just">
              <a:lnSpc>
                <a:spcPct val="100000"/>
              </a:lnSpc>
              <a:buFont typeface="Wingdings" panose="05000000000000000000" pitchFamily="2" charset="2"/>
              <a:buChar char="§"/>
            </a:pP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Certificate of Origin 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shall not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be required for </a:t>
            </a:r>
          </a:p>
          <a:p>
            <a:pPr marL="0" indent="0" algn="just">
              <a:lnSpc>
                <a:spcPct val="100000"/>
              </a:lnSpc>
              <a:buNone/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  agricultural and livestock products, hand-made</a:t>
            </a:r>
          </a:p>
          <a:p>
            <a:pPr marL="0" indent="0" algn="just">
              <a:lnSpc>
                <a:spcPct val="100000"/>
              </a:lnSpc>
              <a:buNone/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  articles or articles produced with or without the use of</a:t>
            </a:r>
          </a:p>
          <a:p>
            <a:pPr marL="0" indent="0" algn="just">
              <a:lnSpc>
                <a:spcPct val="100000"/>
              </a:lnSpc>
              <a:buNone/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  tools, instruments or implements directly operated by </a:t>
            </a:r>
          </a:p>
          <a:p>
            <a:pPr marL="0" indent="0" algn="just">
              <a:lnSpc>
                <a:spcPct val="100000"/>
              </a:lnSpc>
              <a:buNone/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  the craftsman.  </a:t>
            </a:r>
          </a:p>
          <a:p>
            <a:pPr marL="0" indent="0" algn="just">
              <a:lnSpc>
                <a:spcPct val="100000"/>
              </a:lnSpc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   Example:</a:t>
            </a:r>
          </a:p>
          <a:p>
            <a:pPr marL="0" indent="0" algn="just">
              <a:lnSpc>
                <a:spcPct val="100000"/>
              </a:lnSpc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   Cows, goats, carved wood, plantains, chickens, etc.</a:t>
            </a:r>
            <a:endParaRPr lang="en-US" sz="36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   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872766" y="6375042"/>
            <a:ext cx="4893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9</a:t>
            </a:r>
          </a:p>
        </p:txBody>
      </p:sp>
    </p:spTree>
    <p:extLst>
      <p:ext uri="{BB962C8B-B14F-4D97-AF65-F5344CB8AC3E}">
        <p14:creationId xmlns:p14="http://schemas.microsoft.com/office/powerpoint/2010/main" val="1057895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5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382573" cy="978993"/>
          </a:xfrm>
        </p:spPr>
        <p:txBody>
          <a:bodyPr>
            <a:normAutofit/>
          </a:bodyPr>
          <a:lstStyle/>
          <a:p>
            <a:pPr algn="ctr"/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WHAT IS PREFERENTIAL RO?</a:t>
            </a: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5910" y="1542197"/>
            <a:ext cx="10807890" cy="4634766"/>
          </a:xfrm>
          <a:noFill/>
        </p:spPr>
        <p:txBody>
          <a:bodyPr>
            <a:normAutofit fontScale="32500" lnSpcReduction="20000"/>
          </a:bodyPr>
          <a:lstStyle/>
          <a:p>
            <a:pPr>
              <a:lnSpc>
                <a:spcPct val="120000"/>
              </a:lnSpc>
              <a:buFont typeface="Wingdings" panose="05000000000000000000" pitchFamily="2" charset="2"/>
              <a:buChar char="§"/>
            </a:pPr>
            <a:r>
              <a:rPr lang="en-US" sz="6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8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Simply means, trade agreements between 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US" sz="8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governments that allow goods of their countries to 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US" sz="8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8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be imported at reduced or zero duty rates.</a:t>
            </a:r>
          </a:p>
          <a:p>
            <a:pPr marL="0" indent="0">
              <a:lnSpc>
                <a:spcPct val="120000"/>
              </a:lnSpc>
              <a:buNone/>
            </a:pPr>
            <a:endParaRPr lang="en-US" sz="7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en-US" sz="7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7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sz="8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Example: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US" sz="7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7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sz="8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Manu River Union Protocol (Guinea, Ivory Coast, Liberia &amp;  Sierra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US" sz="7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8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Leone )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US" sz="6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en-US" sz="7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</a:p>
          <a:p>
            <a:pPr marL="0" indent="0">
              <a:buNone/>
            </a:pPr>
            <a:r>
              <a:rPr lang="en-US" sz="5000" dirty="0"/>
              <a:t> </a:t>
            </a:r>
            <a:r>
              <a:rPr lang="en-US" sz="5000" dirty="0" smtClean="0"/>
              <a:t>    </a:t>
            </a:r>
            <a:endParaRPr lang="en-US" sz="5000" dirty="0"/>
          </a:p>
        </p:txBody>
      </p:sp>
      <p:sp>
        <p:nvSpPr>
          <p:cNvPr id="4" name="TextBox 3"/>
          <p:cNvSpPr txBox="1"/>
          <p:nvPr/>
        </p:nvSpPr>
        <p:spPr>
          <a:xfrm>
            <a:off x="5872766" y="6375042"/>
            <a:ext cx="4893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11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5756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5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274085" cy="978993"/>
          </a:xfrm>
        </p:spPr>
        <p:txBody>
          <a:bodyPr>
            <a:normAutofit/>
          </a:bodyPr>
          <a:lstStyle/>
          <a:p>
            <a:pPr algn="ctr"/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WHY USED PREFERENTIAL RO?</a:t>
            </a: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5910" y="1542197"/>
            <a:ext cx="10807890" cy="4634766"/>
          </a:xfrm>
          <a:noFill/>
        </p:spPr>
        <p:txBody>
          <a:bodyPr>
            <a:normAutofit fontScale="25000" lnSpcReduction="20000"/>
          </a:bodyPr>
          <a:lstStyle/>
          <a:p>
            <a:pPr>
              <a:buFont typeface="Wingdings" panose="05000000000000000000" pitchFamily="2" charset="2"/>
              <a:buChar char="§"/>
            </a:pPr>
            <a:r>
              <a:rPr lang="en-US" sz="8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It is used for the following: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US" sz="1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1. Generalize System of Preferences (GSP);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US" sz="1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2. Free Trade Agreement (FTA);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US" sz="1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3. Regional Trade Agreement (RTA).          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US" sz="8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US" sz="1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Example: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US" sz="1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ACP Agreement  (EU and African countries, +)</a:t>
            </a:r>
          </a:p>
          <a:p>
            <a:pPr marL="0" indent="0">
              <a:buNone/>
            </a:pPr>
            <a:r>
              <a:rPr lang="en-US" sz="8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8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</a:p>
          <a:p>
            <a:pPr marL="0" indent="0">
              <a:buNone/>
            </a:pPr>
            <a:r>
              <a:rPr lang="en-US" sz="7000" dirty="0"/>
              <a:t> </a:t>
            </a:r>
            <a:r>
              <a:rPr lang="en-US" sz="7000" dirty="0" smtClean="0"/>
              <a:t>    </a:t>
            </a:r>
          </a:p>
          <a:p>
            <a:pPr marL="0" indent="0">
              <a:buNone/>
            </a:pPr>
            <a:r>
              <a:rPr lang="en-US" sz="5000" dirty="0"/>
              <a:t> </a:t>
            </a:r>
            <a:r>
              <a:rPr lang="en-US" sz="5000" dirty="0" smtClean="0"/>
              <a:t>    </a:t>
            </a:r>
            <a:endParaRPr lang="en-US" sz="5000" dirty="0"/>
          </a:p>
        </p:txBody>
      </p:sp>
      <p:sp>
        <p:nvSpPr>
          <p:cNvPr id="4" name="TextBox 3"/>
          <p:cNvSpPr txBox="1"/>
          <p:nvPr/>
        </p:nvSpPr>
        <p:spPr>
          <a:xfrm>
            <a:off x="5872766" y="6375042"/>
            <a:ext cx="4893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742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t="-5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9388642" cy="801938"/>
          </a:xfrm>
        </p:spPr>
        <p:txBody>
          <a:bodyPr>
            <a:normAutofit/>
          </a:bodyPr>
          <a:lstStyle/>
          <a:p>
            <a:pPr algn="ctr"/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WHY USE PREFERENTIAL RO?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Cont.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5910" y="1476893"/>
            <a:ext cx="10807890" cy="4569627"/>
          </a:xfrm>
          <a:noFill/>
        </p:spPr>
        <p:txBody>
          <a:bodyPr>
            <a:normAutofit fontScale="25000" lnSpcReduction="20000"/>
          </a:bodyPr>
          <a:lstStyle/>
          <a:p>
            <a:pPr>
              <a:buFont typeface="Wingdings" panose="05000000000000000000" pitchFamily="2" charset="2"/>
              <a:buChar char="§"/>
            </a:pPr>
            <a:r>
              <a:rPr lang="en-US" sz="6500" dirty="0" smtClean="0"/>
              <a:t> </a:t>
            </a:r>
            <a:r>
              <a:rPr lang="en-US" sz="1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Examples: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US" sz="1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sz="1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ACP </a:t>
            </a:r>
            <a:r>
              <a:rPr lang="en-US" sz="1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Agreement with EU and </a:t>
            </a:r>
            <a:r>
              <a:rPr lang="en-US" sz="1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African countries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US" sz="1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2. ETLS Protocol (ECOWAS members states)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US" sz="1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3. </a:t>
            </a:r>
            <a:r>
              <a:rPr lang="en-US" sz="1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Manu River Union Protocol (Guinea, Ivory Coast, Liberia </a:t>
            </a:r>
            <a:r>
              <a:rPr lang="en-US" sz="1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&amp;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US" sz="1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en-US" sz="1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S/Leone )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US" sz="1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4. AGOA  Protocol/Agreement (between America and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US" sz="1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African countries, +).  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US" sz="12800" dirty="0" smtClean="0"/>
              <a:t> </a:t>
            </a:r>
          </a:p>
          <a:p>
            <a:pPr marL="0" indent="0">
              <a:buNone/>
            </a:pPr>
            <a:endParaRPr lang="en-US" sz="11100" dirty="0" smtClean="0"/>
          </a:p>
          <a:p>
            <a:pPr marL="0" indent="0">
              <a:buNone/>
            </a:pPr>
            <a:r>
              <a:rPr lang="en-US" sz="11100" dirty="0"/>
              <a:t> </a:t>
            </a:r>
            <a:r>
              <a:rPr lang="en-US" sz="11100" dirty="0" smtClean="0"/>
              <a:t>    </a:t>
            </a:r>
          </a:p>
          <a:p>
            <a:pPr marL="0" indent="0">
              <a:buNone/>
            </a:pPr>
            <a:r>
              <a:rPr lang="en-US" sz="11100" dirty="0"/>
              <a:t> </a:t>
            </a:r>
            <a:r>
              <a:rPr lang="en-US" sz="11100" dirty="0" smtClean="0"/>
              <a:t>    </a:t>
            </a:r>
          </a:p>
          <a:p>
            <a:pPr marL="0" indent="0">
              <a:buNone/>
            </a:pPr>
            <a:r>
              <a:rPr lang="en-US" sz="5000" dirty="0"/>
              <a:t> </a:t>
            </a:r>
            <a:r>
              <a:rPr lang="en-US" sz="5000" dirty="0" smtClean="0"/>
              <a:t>  </a:t>
            </a:r>
            <a:endParaRPr lang="en-US" sz="5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E0CC3A-0B67-4337-8D9A-F15E79C0486E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0365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5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WHAT IS NON-PREFERENTIAL RO?</a:t>
            </a: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5910" y="1542197"/>
            <a:ext cx="10807890" cy="4634766"/>
          </a:xfrm>
          <a:noFill/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en-US" sz="5100" dirty="0" smtClean="0"/>
              <a:t>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Article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1 of GATT 1994 defines it as those laws, regulations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administrative determinations of general application applied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determine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country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of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origin of goods except those related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 the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granting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of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tariff preferences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Example: Most-Favor-Nation treatment (MFN) 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1112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5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366420" cy="703821"/>
          </a:xfrm>
        </p:spPr>
        <p:txBody>
          <a:bodyPr>
            <a:normAutofit/>
          </a:bodyPr>
          <a:lstStyle/>
          <a:p>
            <a:pPr algn="ctr"/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OUTLINE</a:t>
            </a:r>
            <a:endParaRPr 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068946"/>
            <a:ext cx="10515600" cy="5108017"/>
          </a:xfrm>
          <a:noFill/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 </a:t>
            </a:r>
            <a:r>
              <a:rPr lang="en-US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Objectives</a:t>
            </a:r>
          </a:p>
          <a:p>
            <a:pPr marL="0" indent="0">
              <a:buNone/>
            </a:pPr>
            <a:r>
              <a:rPr lang="en-US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2.  Introduction</a:t>
            </a:r>
          </a:p>
          <a:p>
            <a:pPr marL="0" indent="0">
              <a:buNone/>
            </a:pP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3.  The legal basis for Rules of Origin</a:t>
            </a:r>
          </a:p>
          <a:p>
            <a:pPr marL="0" indent="0">
              <a:buNone/>
            </a:pPr>
            <a:r>
              <a:rPr lang="en-US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4.  Scope of Rules of Origin</a:t>
            </a:r>
          </a:p>
          <a:p>
            <a:pPr marL="0" indent="0">
              <a:buNone/>
            </a:pP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5.  Proof of Origin</a:t>
            </a:r>
          </a:p>
          <a:p>
            <a:pPr marL="0" indent="0">
              <a:buNone/>
            </a:pP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6.  Principles for Rules of Origin</a:t>
            </a:r>
          </a:p>
          <a:p>
            <a:pPr marL="0" indent="0">
              <a:buNone/>
            </a:pP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7.  Origin conferring criteria </a:t>
            </a:r>
          </a:p>
          <a:p>
            <a:pPr marL="0" indent="0">
              <a:buNone/>
            </a:pPr>
            <a:r>
              <a:rPr lang="en-US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8. 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What is Wholly obtain?</a:t>
            </a:r>
          </a:p>
          <a:p>
            <a:pPr marL="0" indent="0">
              <a:buNone/>
            </a:pPr>
            <a:r>
              <a:rPr lang="en-US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9.  Substantial Transformation criterion</a:t>
            </a:r>
          </a:p>
          <a:p>
            <a:pPr marL="514350" indent="-514350">
              <a:buAutoNum type="arabicPeriod" startAt="10"/>
            </a:pPr>
            <a:r>
              <a:rPr lang="en-US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What is Minimum Operations?</a:t>
            </a:r>
          </a:p>
          <a:p>
            <a:pPr marL="514350" indent="-514350">
              <a:buAutoNum type="arabicPeriod" startAt="10"/>
            </a:pPr>
            <a:r>
              <a:rPr lang="en-US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What De Minimis? </a:t>
            </a:r>
          </a:p>
          <a:p>
            <a:pPr marL="0" indent="0">
              <a:buNone/>
            </a:pPr>
            <a:r>
              <a:rPr lang="en-US" dirty="0" smtClean="0">
                <a:solidFill>
                  <a:srgbClr val="FF0000"/>
                </a:solidFill>
              </a:rPr>
              <a:t>                                                                                            </a:t>
            </a:r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872766" y="6375042"/>
            <a:ext cx="4893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8957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5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382573" cy="967729"/>
          </a:xfrm>
        </p:spPr>
        <p:txBody>
          <a:bodyPr>
            <a:normAutofit/>
          </a:bodyPr>
          <a:lstStyle/>
          <a:p>
            <a:pPr algn="ctr"/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WHY USE NON-PREFERENTIAL  RO?</a:t>
            </a: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5909" y="1558343"/>
            <a:ext cx="10774621" cy="4618619"/>
          </a:xfrm>
          <a:noFill/>
        </p:spPr>
        <p:txBody>
          <a:bodyPr>
            <a:normAutofit fontScale="62500" lnSpcReduction="20000"/>
          </a:bodyPr>
          <a:lstStyle/>
          <a:p>
            <a:pPr>
              <a:lnSpc>
                <a:spcPct val="120000"/>
              </a:lnSpc>
              <a:buFont typeface="Wingdings" panose="05000000000000000000" pitchFamily="2" charset="2"/>
              <a:buChar char="§"/>
            </a:pPr>
            <a:r>
              <a:rPr lang="en-US" sz="5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They are used for  commercial policy measures as: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US" sz="5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1. Anti-dumping and Countervailing duties; MFN;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US" sz="5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2. Trade embargoes, Safeguard and retaliation measures;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US" sz="5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3. Quantity restrictions and tariff quotas;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US" sz="5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4. Trade statistics and Public tender; etc.</a:t>
            </a:r>
          </a:p>
          <a:p>
            <a:pPr marL="0" indent="0">
              <a:buNone/>
            </a:pPr>
            <a:r>
              <a:rPr lang="en-US" sz="5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indent="0">
              <a:buNone/>
            </a:pPr>
            <a:r>
              <a:rPr lang="en-US" sz="7000" dirty="0"/>
              <a:t> </a:t>
            </a:r>
            <a:r>
              <a:rPr lang="en-US" sz="7000" dirty="0" smtClean="0"/>
              <a:t>    </a:t>
            </a:r>
          </a:p>
          <a:p>
            <a:pPr marL="0" indent="0">
              <a:buNone/>
            </a:pPr>
            <a:r>
              <a:rPr lang="en-US" sz="5000" dirty="0"/>
              <a:t> </a:t>
            </a:r>
            <a:r>
              <a:rPr lang="en-US" sz="5000" dirty="0" smtClean="0"/>
              <a:t>    </a:t>
            </a:r>
            <a:endParaRPr lang="en-US" sz="5000" dirty="0"/>
          </a:p>
        </p:txBody>
      </p:sp>
    </p:spTree>
    <p:extLst>
      <p:ext uri="{BB962C8B-B14F-4D97-AF65-F5344CB8AC3E}">
        <p14:creationId xmlns:p14="http://schemas.microsoft.com/office/powerpoint/2010/main" val="3248359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5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367075" cy="998726"/>
          </a:xfrm>
        </p:spPr>
        <p:txBody>
          <a:bodyPr>
            <a:normAutofit/>
          </a:bodyPr>
          <a:lstStyle/>
          <a:p>
            <a:pPr algn="ctr"/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ORIGIN CONFERRING CRITERIA</a:t>
            </a: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5910" y="1542197"/>
            <a:ext cx="10807890" cy="4634766"/>
          </a:xfrm>
          <a:noFill/>
        </p:spPr>
        <p:txBody>
          <a:bodyPr>
            <a:normAutofit lnSpcReduction="10000"/>
          </a:bodyPr>
          <a:lstStyle/>
          <a:p>
            <a:pPr>
              <a:lnSpc>
                <a:spcPct val="120000"/>
              </a:lnSpc>
              <a:buFont typeface="Wingdings" panose="05000000000000000000" pitchFamily="2" charset="2"/>
              <a:buChar char="§"/>
            </a:pPr>
            <a:r>
              <a:rPr lang="en-US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They are 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criteria that confer origin on trade in goods: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US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1. Wholly obtained criterion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US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2. Substantial/sufficient transformation criterion</a:t>
            </a:r>
          </a:p>
          <a:p>
            <a:pPr marL="0" indent="0">
              <a:buNone/>
            </a:pPr>
            <a:r>
              <a:rPr lang="en-US" sz="5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en-US" sz="5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  <a:p>
            <a:pPr marL="0" indent="0">
              <a:buNone/>
            </a:pPr>
            <a:r>
              <a:rPr lang="en-US" sz="7000" dirty="0"/>
              <a:t> </a:t>
            </a:r>
            <a:r>
              <a:rPr lang="en-US" sz="7000" dirty="0" smtClean="0"/>
              <a:t>    </a:t>
            </a:r>
          </a:p>
          <a:p>
            <a:pPr marL="0" indent="0">
              <a:buNone/>
            </a:pPr>
            <a:r>
              <a:rPr lang="en-US" sz="5000" dirty="0"/>
              <a:t> </a:t>
            </a:r>
            <a:r>
              <a:rPr lang="en-US" sz="5000" dirty="0" smtClean="0"/>
              <a:t>    </a:t>
            </a:r>
            <a:endParaRPr lang="en-US" sz="5000" dirty="0"/>
          </a:p>
        </p:txBody>
      </p:sp>
    </p:spTree>
    <p:extLst>
      <p:ext uri="{BB962C8B-B14F-4D97-AF65-F5344CB8AC3E}">
        <p14:creationId xmlns:p14="http://schemas.microsoft.com/office/powerpoint/2010/main" val="1237898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5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9472863" cy="874128"/>
          </a:xfrm>
        </p:spPr>
        <p:txBody>
          <a:bodyPr>
            <a:normAutofit/>
          </a:bodyPr>
          <a:lstStyle/>
          <a:p>
            <a:pPr algn="ctr"/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WHAT IS WHOLLY OBTAINED?</a:t>
            </a: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5910" y="1542197"/>
            <a:ext cx="10807890" cy="4634766"/>
          </a:xfrm>
          <a:noFill/>
        </p:spPr>
        <p:txBody>
          <a:bodyPr>
            <a:normAutofit fontScale="25000" lnSpcReduction="20000"/>
          </a:bodyPr>
          <a:lstStyle/>
          <a:p>
            <a:pPr>
              <a:lnSpc>
                <a:spcPct val="120000"/>
              </a:lnSpc>
              <a:buFont typeface="Wingdings" panose="05000000000000000000" pitchFamily="2" charset="2"/>
              <a:buChar char="§"/>
            </a:pPr>
            <a:r>
              <a:rPr lang="en-US" sz="1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Trade in goods considered wholly obtained includes: </a:t>
            </a:r>
          </a:p>
          <a:p>
            <a:pPr marL="0" lvl="0" indent="0" algn="just">
              <a:lnSpc>
                <a:spcPct val="120000"/>
              </a:lnSpc>
              <a:buNone/>
            </a:pPr>
            <a:r>
              <a:rPr lang="en-US" sz="1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sz="11200" dirty="0">
                <a:latin typeface="Times New Roman" pitchFamily="18" charset="0"/>
                <a:cs typeface="Times New Roman" pitchFamily="18" charset="0"/>
              </a:rPr>
              <a:t>live animals born and raised within the Member States;</a:t>
            </a:r>
          </a:p>
          <a:p>
            <a:pPr marL="0" lvl="0" indent="0" algn="just">
              <a:lnSpc>
                <a:spcPct val="120000"/>
              </a:lnSpc>
              <a:buNone/>
            </a:pPr>
            <a:r>
              <a:rPr lang="en-US" sz="1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sz="11200" dirty="0">
                <a:latin typeface="Times New Roman" pitchFamily="18" charset="0"/>
                <a:cs typeface="Times New Roman" pitchFamily="18" charset="0"/>
              </a:rPr>
              <a:t>mineral products extracted from the ground, sub-soil </a:t>
            </a:r>
            <a:r>
              <a:rPr lang="en-US" sz="11200" dirty="0" smtClean="0">
                <a:latin typeface="Times New Roman" pitchFamily="18" charset="0"/>
                <a:cs typeface="Times New Roman" pitchFamily="18" charset="0"/>
              </a:rPr>
              <a:t>or sea bed </a:t>
            </a:r>
          </a:p>
          <a:p>
            <a:pPr marL="0" lvl="0" indent="0" algn="just">
              <a:lnSpc>
                <a:spcPct val="120000"/>
              </a:lnSpc>
              <a:buNone/>
            </a:pPr>
            <a:r>
              <a:rPr lang="en-US" sz="1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1200" dirty="0" smtClean="0">
                <a:latin typeface="Times New Roman" pitchFamily="18" charset="0"/>
                <a:cs typeface="Times New Roman" pitchFamily="18" charset="0"/>
              </a:rPr>
              <a:t>   of Member </a:t>
            </a:r>
            <a:r>
              <a:rPr lang="en-US" sz="11200" dirty="0">
                <a:latin typeface="Times New Roman" pitchFamily="18" charset="0"/>
                <a:cs typeface="Times New Roman" pitchFamily="18" charset="0"/>
              </a:rPr>
              <a:t>States;</a:t>
            </a:r>
          </a:p>
          <a:p>
            <a:pPr marL="0" lvl="0" indent="0" algn="just">
              <a:lnSpc>
                <a:spcPct val="120000"/>
              </a:lnSpc>
              <a:buNone/>
            </a:pPr>
            <a:r>
              <a:rPr lang="en-US" sz="1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en-US" sz="11200" dirty="0">
                <a:latin typeface="Times New Roman" pitchFamily="18" charset="0"/>
                <a:cs typeface="Times New Roman" pitchFamily="18" charset="0"/>
              </a:rPr>
              <a:t>vegetable products harvested within Member States;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US" sz="1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en-US" sz="11200" dirty="0">
                <a:latin typeface="Times New Roman" pitchFamily="18" charset="0"/>
                <a:cs typeface="Times New Roman" pitchFamily="18" charset="0"/>
              </a:rPr>
              <a:t>products obtained from animals living or raised </a:t>
            </a:r>
            <a:r>
              <a:rPr lang="en-US" sz="11200" dirty="0" smtClean="0">
                <a:latin typeface="Times New Roman" pitchFamily="18" charset="0"/>
                <a:cs typeface="Times New Roman" pitchFamily="18" charset="0"/>
              </a:rPr>
              <a:t>in Member </a:t>
            </a:r>
            <a:r>
              <a:rPr lang="en-US" sz="11200" dirty="0">
                <a:latin typeface="Times New Roman" pitchFamily="18" charset="0"/>
                <a:cs typeface="Times New Roman" pitchFamily="18" charset="0"/>
              </a:rPr>
              <a:t>States;</a:t>
            </a:r>
            <a:r>
              <a:rPr lang="en-US" sz="1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indent="0">
              <a:buNone/>
            </a:pPr>
            <a:endParaRPr lang="en-US" sz="111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5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5800" dirty="0" smtClean="0"/>
          </a:p>
          <a:p>
            <a:pPr marL="0" indent="0">
              <a:buNone/>
            </a:pPr>
            <a:r>
              <a:rPr lang="en-US" sz="5800" dirty="0"/>
              <a:t> </a:t>
            </a:r>
            <a:r>
              <a:rPr lang="en-US" sz="5800" dirty="0" smtClean="0"/>
              <a:t>    </a:t>
            </a:r>
          </a:p>
          <a:p>
            <a:pPr marL="0" indent="0">
              <a:buNone/>
            </a:pPr>
            <a:r>
              <a:rPr lang="en-US" sz="5800" dirty="0"/>
              <a:t> </a:t>
            </a:r>
            <a:r>
              <a:rPr lang="en-US" sz="5800" dirty="0" smtClean="0"/>
              <a:t>               </a:t>
            </a:r>
            <a:r>
              <a:rPr lang="en-US" sz="5100" dirty="0" smtClean="0"/>
              <a:t>  </a:t>
            </a:r>
          </a:p>
          <a:p>
            <a:pPr marL="0" indent="0">
              <a:buNone/>
            </a:pPr>
            <a:r>
              <a:rPr lang="en-US" sz="7000" dirty="0"/>
              <a:t> </a:t>
            </a:r>
            <a:r>
              <a:rPr lang="en-US" sz="7000" dirty="0" smtClean="0"/>
              <a:t>    </a:t>
            </a:r>
          </a:p>
          <a:p>
            <a:pPr marL="0" indent="0">
              <a:buNone/>
            </a:pPr>
            <a:r>
              <a:rPr lang="en-US" sz="5000" dirty="0"/>
              <a:t> </a:t>
            </a:r>
            <a:r>
              <a:rPr lang="en-US" sz="5000" dirty="0" smtClean="0"/>
              <a:t>    </a:t>
            </a:r>
            <a:endParaRPr lang="en-US" sz="5000" dirty="0"/>
          </a:p>
        </p:txBody>
      </p:sp>
    </p:spTree>
    <p:extLst>
      <p:ext uri="{BB962C8B-B14F-4D97-AF65-F5344CB8AC3E}">
        <p14:creationId xmlns:p14="http://schemas.microsoft.com/office/powerpoint/2010/main" val="3774048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5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367075" cy="905736"/>
          </a:xfrm>
        </p:spPr>
        <p:txBody>
          <a:bodyPr/>
          <a:lstStyle/>
          <a:p>
            <a:pPr algn="ctr"/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WHAT IS WHOLLY OBTAINED?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smtClean="0"/>
              <a:t>Cont.</a:t>
            </a:r>
            <a:endParaRPr lang="en-US" sz="2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5910" y="1270862"/>
            <a:ext cx="10807890" cy="4906101"/>
          </a:xfrm>
          <a:noFill/>
        </p:spPr>
        <p:txBody>
          <a:bodyPr>
            <a:normAutofit fontScale="25000" lnSpcReduction="20000"/>
          </a:bodyPr>
          <a:lstStyle/>
          <a:p>
            <a:pPr marL="0" lvl="0" indent="0" algn="just">
              <a:lnSpc>
                <a:spcPct val="120000"/>
              </a:lnSpc>
              <a:buNone/>
            </a:pPr>
            <a:r>
              <a:rPr lang="en-US" sz="11200" dirty="0" smtClean="0"/>
              <a:t>5</a:t>
            </a:r>
            <a:r>
              <a:rPr lang="en-US" sz="14400" dirty="0" smtClean="0"/>
              <a:t>. </a:t>
            </a:r>
            <a:r>
              <a:rPr lang="en-US" sz="11200" dirty="0">
                <a:latin typeface="Times New Roman" panose="02020603050405020304" pitchFamily="18" charset="0"/>
                <a:cs typeface="Times New Roman" pitchFamily="18" charset="0"/>
              </a:rPr>
              <a:t>products obtained by hunting or fishing within </a:t>
            </a:r>
            <a:r>
              <a:rPr lang="en-US" sz="11200" dirty="0" smtClean="0">
                <a:latin typeface="Times New Roman" pitchFamily="18" charset="0"/>
                <a:cs typeface="Times New Roman" pitchFamily="18" charset="0"/>
              </a:rPr>
              <a:t>member States</a:t>
            </a:r>
            <a:r>
              <a:rPr lang="en-US" sz="11200" dirty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0" indent="0" algn="just">
              <a:lnSpc>
                <a:spcPct val="120000"/>
              </a:lnSpc>
              <a:buNone/>
            </a:pPr>
            <a:r>
              <a:rPr lang="en-US" sz="11200" dirty="0" smtClean="0">
                <a:latin typeface="Times New Roman" pitchFamily="18" charset="0"/>
                <a:cs typeface="Times New Roman" pitchFamily="18" charset="0"/>
              </a:rPr>
              <a:t>6.  products </a:t>
            </a:r>
            <a:r>
              <a:rPr lang="en-US" sz="11200" dirty="0">
                <a:latin typeface="Times New Roman" pitchFamily="18" charset="0"/>
                <a:cs typeface="Times New Roman" pitchFamily="18" charset="0"/>
              </a:rPr>
              <a:t>obtained from the sea, river and lakes </a:t>
            </a:r>
            <a:r>
              <a:rPr lang="en-US" sz="11200" dirty="0" smtClean="0">
                <a:latin typeface="Times New Roman" pitchFamily="18" charset="0"/>
                <a:cs typeface="Times New Roman" pitchFamily="18" charset="0"/>
              </a:rPr>
              <a:t>within Member </a:t>
            </a:r>
          </a:p>
          <a:p>
            <a:pPr marL="0" indent="0" algn="just">
              <a:lnSpc>
                <a:spcPct val="120000"/>
              </a:lnSpc>
              <a:buNone/>
            </a:pPr>
            <a:r>
              <a:rPr lang="en-US" sz="1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1200" dirty="0" smtClean="0">
                <a:latin typeface="Times New Roman" pitchFamily="18" charset="0"/>
                <a:cs typeface="Times New Roman" pitchFamily="18" charset="0"/>
              </a:rPr>
              <a:t>    States </a:t>
            </a:r>
            <a:r>
              <a:rPr lang="en-US" sz="11200" dirty="0">
                <a:latin typeface="Times New Roman" pitchFamily="18" charset="0"/>
                <a:cs typeface="Times New Roman" pitchFamily="18" charset="0"/>
              </a:rPr>
              <a:t>by vessels belonging to the </a:t>
            </a:r>
            <a:r>
              <a:rPr lang="en-US" sz="11200" dirty="0" smtClean="0">
                <a:latin typeface="Times New Roman" pitchFamily="18" charset="0"/>
                <a:cs typeface="Times New Roman" pitchFamily="18" charset="0"/>
              </a:rPr>
              <a:t>Member States</a:t>
            </a:r>
            <a:r>
              <a:rPr lang="en-US" sz="11200" dirty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0" lvl="0" indent="0" algn="just">
              <a:lnSpc>
                <a:spcPct val="120000"/>
              </a:lnSpc>
              <a:buNone/>
            </a:pPr>
            <a:r>
              <a:rPr lang="en-US" sz="11200" dirty="0" smtClean="0">
                <a:latin typeface="Times New Roman" pitchFamily="18" charset="0"/>
                <a:cs typeface="Times New Roman" pitchFamily="18" charset="0"/>
              </a:rPr>
              <a:t> 7. products </a:t>
            </a:r>
            <a:r>
              <a:rPr lang="en-US" sz="11200" dirty="0">
                <a:latin typeface="Times New Roman" pitchFamily="18" charset="0"/>
                <a:cs typeface="Times New Roman" pitchFamily="18" charset="0"/>
              </a:rPr>
              <a:t>manufactured aboard ship factories </a:t>
            </a:r>
            <a:r>
              <a:rPr lang="en-US" sz="11200" dirty="0" smtClean="0">
                <a:latin typeface="Times New Roman" pitchFamily="18" charset="0"/>
                <a:cs typeface="Times New Roman" pitchFamily="18" charset="0"/>
              </a:rPr>
              <a:t>belonging to member</a:t>
            </a:r>
          </a:p>
          <a:p>
            <a:pPr marL="0" lvl="0" indent="0" algn="just">
              <a:lnSpc>
                <a:spcPct val="120000"/>
              </a:lnSpc>
              <a:buNone/>
            </a:pPr>
            <a:r>
              <a:rPr lang="en-US" sz="11200" dirty="0" smtClean="0">
                <a:latin typeface="Times New Roman" pitchFamily="18" charset="0"/>
                <a:cs typeface="Times New Roman" pitchFamily="18" charset="0"/>
              </a:rPr>
              <a:t>     States </a:t>
            </a:r>
            <a:r>
              <a:rPr lang="en-US" sz="11200" dirty="0">
                <a:latin typeface="Times New Roman" pitchFamily="18" charset="0"/>
                <a:cs typeface="Times New Roman" pitchFamily="18" charset="0"/>
              </a:rPr>
              <a:t>exclusively from products referred </a:t>
            </a:r>
            <a:r>
              <a:rPr lang="en-US" sz="11200" dirty="0" smtClean="0">
                <a:latin typeface="Times New Roman" pitchFamily="18" charset="0"/>
                <a:cs typeface="Times New Roman" pitchFamily="18" charset="0"/>
              </a:rPr>
              <a:t>to in paragraph (6) above;</a:t>
            </a:r>
            <a:endParaRPr lang="en-US" sz="11200" dirty="0">
              <a:latin typeface="Times New Roman" pitchFamily="18" charset="0"/>
              <a:cs typeface="Times New Roman" pitchFamily="18" charset="0"/>
            </a:endParaRPr>
          </a:p>
          <a:p>
            <a:pPr marL="0" lvl="0" indent="0" algn="just">
              <a:lnSpc>
                <a:spcPct val="120000"/>
              </a:lnSpc>
              <a:buNone/>
            </a:pPr>
            <a:endParaRPr lang="en-US" sz="80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en-US" sz="11100" dirty="0" smtClean="0"/>
              <a:t> </a:t>
            </a:r>
            <a:endParaRPr lang="en-US" sz="11100" dirty="0"/>
          </a:p>
          <a:p>
            <a:pPr>
              <a:buFont typeface="Wingdings" panose="05000000000000000000" pitchFamily="2" charset="2"/>
              <a:buChar char="§"/>
            </a:pPr>
            <a:endParaRPr lang="en-US" sz="11100" dirty="0" smtClean="0"/>
          </a:p>
          <a:p>
            <a:pPr marL="0" indent="0">
              <a:buNone/>
            </a:pPr>
            <a:endParaRPr lang="en-US" sz="11100" dirty="0" smtClean="0"/>
          </a:p>
          <a:p>
            <a:pPr marL="0" indent="0">
              <a:buNone/>
            </a:pPr>
            <a:endParaRPr lang="en-US" sz="5800" dirty="0" smtClean="0"/>
          </a:p>
          <a:p>
            <a:pPr marL="0" indent="0">
              <a:buNone/>
            </a:pPr>
            <a:endParaRPr lang="en-US" sz="5800" dirty="0" smtClean="0"/>
          </a:p>
          <a:p>
            <a:pPr marL="0" indent="0">
              <a:buNone/>
            </a:pPr>
            <a:r>
              <a:rPr lang="en-US" sz="5800" dirty="0"/>
              <a:t> </a:t>
            </a:r>
            <a:r>
              <a:rPr lang="en-US" sz="5800" dirty="0" smtClean="0"/>
              <a:t>    </a:t>
            </a:r>
          </a:p>
          <a:p>
            <a:pPr marL="0" indent="0">
              <a:buNone/>
            </a:pPr>
            <a:r>
              <a:rPr lang="en-US" sz="5800" dirty="0"/>
              <a:t> </a:t>
            </a:r>
            <a:r>
              <a:rPr lang="en-US" sz="5800" dirty="0" smtClean="0"/>
              <a:t>               </a:t>
            </a:r>
            <a:r>
              <a:rPr lang="en-US" sz="5100" dirty="0" smtClean="0"/>
              <a:t>  </a:t>
            </a:r>
          </a:p>
          <a:p>
            <a:pPr marL="0" indent="0">
              <a:buNone/>
            </a:pPr>
            <a:r>
              <a:rPr lang="en-US" sz="7000" dirty="0"/>
              <a:t> </a:t>
            </a:r>
            <a:r>
              <a:rPr lang="en-US" sz="7000" dirty="0" smtClean="0"/>
              <a:t>    </a:t>
            </a:r>
          </a:p>
          <a:p>
            <a:pPr marL="0" indent="0">
              <a:buNone/>
            </a:pPr>
            <a:r>
              <a:rPr lang="en-US" sz="5000" dirty="0"/>
              <a:t> </a:t>
            </a:r>
            <a:r>
              <a:rPr lang="en-US" sz="5000" dirty="0" smtClean="0"/>
              <a:t>    </a:t>
            </a:r>
            <a:endParaRPr lang="en-US" sz="5000" dirty="0"/>
          </a:p>
        </p:txBody>
      </p:sp>
    </p:spTree>
    <p:extLst>
      <p:ext uri="{BB962C8B-B14F-4D97-AF65-F5344CB8AC3E}">
        <p14:creationId xmlns:p14="http://schemas.microsoft.com/office/powerpoint/2010/main" val="4194807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5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398071" cy="874739"/>
          </a:xfrm>
        </p:spPr>
        <p:txBody>
          <a:bodyPr/>
          <a:lstStyle/>
          <a:p>
            <a:pPr algn="ctr"/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WHAT IS WHOLLY OBTAINED? 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Cont.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5910" y="1542197"/>
            <a:ext cx="10807890" cy="4634766"/>
          </a:xfrm>
          <a:noFill/>
        </p:spPr>
        <p:txBody>
          <a:bodyPr>
            <a:normAutofit fontScale="25000" lnSpcReduction="20000"/>
          </a:bodyPr>
          <a:lstStyle/>
          <a:p>
            <a:pPr marL="0" lvl="0" indent="0" algn="just">
              <a:lnSpc>
                <a:spcPct val="120000"/>
              </a:lnSpc>
              <a:buNone/>
            </a:pPr>
            <a:r>
              <a:rPr lang="en-US" sz="1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sz="1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11200" dirty="0">
                <a:latin typeface="Times New Roman" pitchFamily="18" charset="0"/>
                <a:cs typeface="Times New Roman" pitchFamily="18" charset="0"/>
              </a:rPr>
              <a:t>used articles fit only for the recovery of raw </a:t>
            </a:r>
            <a:r>
              <a:rPr lang="en-US" sz="11200" dirty="0" smtClean="0">
                <a:latin typeface="Times New Roman" pitchFamily="18" charset="0"/>
                <a:cs typeface="Times New Roman" pitchFamily="18" charset="0"/>
              </a:rPr>
              <a:t>materials, provided</a:t>
            </a:r>
          </a:p>
          <a:p>
            <a:pPr marL="0" lvl="0" indent="0" algn="just">
              <a:lnSpc>
                <a:spcPct val="120000"/>
              </a:lnSpc>
              <a:buNone/>
            </a:pPr>
            <a:r>
              <a:rPr lang="en-US" sz="1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1200" dirty="0" smtClean="0">
                <a:latin typeface="Times New Roman" pitchFamily="18" charset="0"/>
                <a:cs typeface="Times New Roman" pitchFamily="18" charset="0"/>
              </a:rPr>
              <a:t>   that </a:t>
            </a:r>
            <a:r>
              <a:rPr lang="en-US" sz="11200" dirty="0">
                <a:latin typeface="Times New Roman" pitchFamily="18" charset="0"/>
                <a:cs typeface="Times New Roman" pitchFamily="18" charset="0"/>
              </a:rPr>
              <a:t>such articles have </a:t>
            </a:r>
            <a:r>
              <a:rPr lang="en-US" sz="11200" dirty="0" smtClean="0">
                <a:latin typeface="Times New Roman" pitchFamily="18" charset="0"/>
                <a:cs typeface="Times New Roman" pitchFamily="18" charset="0"/>
              </a:rPr>
              <a:t>been collected </a:t>
            </a:r>
            <a:r>
              <a:rPr lang="en-US" sz="11200" dirty="0">
                <a:latin typeface="Times New Roman" pitchFamily="18" charset="0"/>
                <a:cs typeface="Times New Roman" pitchFamily="18" charset="0"/>
              </a:rPr>
              <a:t>from </a:t>
            </a:r>
            <a:r>
              <a:rPr lang="en-US" sz="11200" dirty="0" smtClean="0">
                <a:latin typeface="Times New Roman" pitchFamily="18" charset="0"/>
                <a:cs typeface="Times New Roman" pitchFamily="18" charset="0"/>
              </a:rPr>
              <a:t>users within member </a:t>
            </a:r>
            <a:r>
              <a:rPr lang="en-US" sz="11200" dirty="0">
                <a:latin typeface="Times New Roman" pitchFamily="18" charset="0"/>
                <a:cs typeface="Times New Roman" pitchFamily="18" charset="0"/>
              </a:rPr>
              <a:t>States</a:t>
            </a:r>
            <a:r>
              <a:rPr lang="en-US" sz="11200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0" lvl="0" indent="0" algn="just">
              <a:lnSpc>
                <a:spcPct val="120000"/>
              </a:lnSpc>
              <a:buNone/>
            </a:pPr>
            <a:endParaRPr lang="en-US" sz="11200" dirty="0">
              <a:latin typeface="Times New Roman" pitchFamily="18" charset="0"/>
              <a:cs typeface="Times New Roman" pitchFamily="18" charset="0"/>
            </a:endParaRPr>
          </a:p>
          <a:p>
            <a:pPr marL="0" lvl="0" indent="0" algn="just">
              <a:lnSpc>
                <a:spcPct val="120000"/>
              </a:lnSpc>
              <a:buNone/>
            </a:pPr>
            <a:r>
              <a:rPr lang="en-US" sz="11200" dirty="0" smtClean="0">
                <a:latin typeface="Times New Roman" pitchFamily="18" charset="0"/>
                <a:cs typeface="Times New Roman" pitchFamily="18" charset="0"/>
              </a:rPr>
              <a:t>9. scraps </a:t>
            </a:r>
            <a:r>
              <a:rPr lang="en-US" sz="11200" dirty="0">
                <a:latin typeface="Times New Roman" pitchFamily="18" charset="0"/>
                <a:cs typeface="Times New Roman" pitchFamily="18" charset="0"/>
              </a:rPr>
              <a:t>and waste resulting from </a:t>
            </a:r>
            <a:r>
              <a:rPr lang="en-US" sz="11200" dirty="0" smtClean="0">
                <a:latin typeface="Times New Roman" pitchFamily="18" charset="0"/>
                <a:cs typeface="Times New Roman" pitchFamily="18" charset="0"/>
              </a:rPr>
              <a:t>manufacturing operations within</a:t>
            </a:r>
          </a:p>
          <a:p>
            <a:pPr marL="0" lvl="0" indent="0" algn="just">
              <a:lnSpc>
                <a:spcPct val="120000"/>
              </a:lnSpc>
              <a:buNone/>
            </a:pPr>
            <a:r>
              <a:rPr lang="en-US" sz="1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12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sz="11200" dirty="0">
                <a:latin typeface="Times New Roman" pitchFamily="18" charset="0"/>
                <a:cs typeface="Times New Roman" pitchFamily="18" charset="0"/>
              </a:rPr>
              <a:t>Member States;</a:t>
            </a:r>
          </a:p>
          <a:p>
            <a:pPr marL="0" lvl="0" indent="0" algn="just">
              <a:buNone/>
            </a:pPr>
            <a:r>
              <a:rPr lang="en-US" sz="11200" dirty="0" smtClean="0">
                <a:latin typeface="Times New Roman" pitchFamily="18" charset="0"/>
                <a:cs typeface="Times New Roman" pitchFamily="18" charset="0"/>
              </a:rPr>
              <a:t>          </a:t>
            </a:r>
          </a:p>
          <a:p>
            <a:pPr marL="0" indent="0">
              <a:buNone/>
            </a:pPr>
            <a:r>
              <a:rPr lang="en-US" sz="11100" dirty="0" smtClean="0"/>
              <a:t> </a:t>
            </a:r>
            <a:endParaRPr lang="en-US" sz="11100" dirty="0"/>
          </a:p>
          <a:p>
            <a:pPr>
              <a:buFont typeface="Wingdings" panose="05000000000000000000" pitchFamily="2" charset="2"/>
              <a:buChar char="§"/>
            </a:pPr>
            <a:endParaRPr lang="en-US" sz="11100" dirty="0" smtClean="0"/>
          </a:p>
          <a:p>
            <a:pPr marL="0" indent="0">
              <a:buNone/>
            </a:pPr>
            <a:endParaRPr lang="en-US" sz="11100" dirty="0" smtClean="0"/>
          </a:p>
          <a:p>
            <a:pPr marL="0" indent="0">
              <a:buNone/>
            </a:pPr>
            <a:endParaRPr lang="en-US" sz="5800" dirty="0" smtClean="0"/>
          </a:p>
          <a:p>
            <a:pPr marL="0" indent="0">
              <a:buNone/>
            </a:pPr>
            <a:endParaRPr lang="en-US" sz="5800" dirty="0" smtClean="0"/>
          </a:p>
          <a:p>
            <a:pPr marL="0" indent="0">
              <a:buNone/>
            </a:pPr>
            <a:r>
              <a:rPr lang="en-US" sz="5800" dirty="0"/>
              <a:t> </a:t>
            </a:r>
            <a:r>
              <a:rPr lang="en-US" sz="5800" dirty="0" smtClean="0"/>
              <a:t>    </a:t>
            </a:r>
          </a:p>
          <a:p>
            <a:pPr marL="0" indent="0">
              <a:buNone/>
            </a:pPr>
            <a:r>
              <a:rPr lang="en-US" sz="5800" dirty="0"/>
              <a:t> </a:t>
            </a:r>
            <a:r>
              <a:rPr lang="en-US" sz="5800" dirty="0" smtClean="0"/>
              <a:t>               </a:t>
            </a:r>
            <a:r>
              <a:rPr lang="en-US" sz="5100" dirty="0" smtClean="0"/>
              <a:t>  </a:t>
            </a:r>
          </a:p>
          <a:p>
            <a:pPr marL="0" indent="0">
              <a:buNone/>
            </a:pPr>
            <a:r>
              <a:rPr lang="en-US" sz="7000" dirty="0"/>
              <a:t> </a:t>
            </a:r>
            <a:r>
              <a:rPr lang="en-US" sz="7000" dirty="0" smtClean="0"/>
              <a:t>    </a:t>
            </a:r>
          </a:p>
          <a:p>
            <a:pPr marL="0" indent="0">
              <a:buNone/>
            </a:pPr>
            <a:r>
              <a:rPr lang="en-US" sz="5000" dirty="0"/>
              <a:t> </a:t>
            </a:r>
            <a:r>
              <a:rPr lang="en-US" sz="5000" dirty="0" smtClean="0"/>
              <a:t>    </a:t>
            </a:r>
            <a:endParaRPr lang="en-US" sz="5000" dirty="0"/>
          </a:p>
        </p:txBody>
      </p:sp>
    </p:spTree>
    <p:extLst>
      <p:ext uri="{BB962C8B-B14F-4D97-AF65-F5344CB8AC3E}">
        <p14:creationId xmlns:p14="http://schemas.microsoft.com/office/powerpoint/2010/main" val="282711063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5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99651"/>
          </a:xfrm>
        </p:spPr>
        <p:txBody>
          <a:bodyPr/>
          <a:lstStyle/>
          <a:p>
            <a:pPr algn="ctr"/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WHAT IS WHOLLY OBTAINED? </a:t>
            </a:r>
            <a:r>
              <a:rPr lang="en-US" sz="2000" dirty="0" smtClean="0"/>
              <a:t>Cont.</a:t>
            </a:r>
            <a:endParaRPr lang="en-US" sz="2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5910" y="1542197"/>
            <a:ext cx="10807890" cy="4634766"/>
          </a:xfrm>
          <a:noFill/>
        </p:spPr>
        <p:txBody>
          <a:bodyPr>
            <a:normAutofit fontScale="25000" lnSpcReduction="20000"/>
          </a:bodyPr>
          <a:lstStyle/>
          <a:p>
            <a:pPr marL="0" lvl="0" indent="0" algn="just">
              <a:lnSpc>
                <a:spcPct val="120000"/>
              </a:lnSpc>
              <a:buNone/>
            </a:pPr>
            <a:r>
              <a:rPr lang="en-US" sz="14400" dirty="0" smtClean="0"/>
              <a:t> </a:t>
            </a:r>
            <a:r>
              <a:rPr lang="en-US" sz="11200" dirty="0" smtClean="0"/>
              <a:t>10</a:t>
            </a:r>
            <a:r>
              <a:rPr lang="en-US" sz="11200" dirty="0" smtClean="0">
                <a:latin typeface="Times New Roman" panose="02020603050405020304" pitchFamily="18" charset="0"/>
                <a:cs typeface="Times New Roman" pitchFamily="18" charset="0"/>
              </a:rPr>
              <a:t>. goods </a:t>
            </a:r>
            <a:r>
              <a:rPr lang="en-US" sz="11200" dirty="0">
                <a:latin typeface="Times New Roman" pitchFamily="18" charset="0"/>
                <a:cs typeface="Times New Roman" pitchFamily="18" charset="0"/>
              </a:rPr>
              <a:t>produced from the materials </a:t>
            </a:r>
            <a:r>
              <a:rPr lang="en-US" sz="11200" dirty="0" smtClean="0">
                <a:latin typeface="Times New Roman" pitchFamily="18" charset="0"/>
                <a:cs typeface="Times New Roman" pitchFamily="18" charset="0"/>
              </a:rPr>
              <a:t>listed in paragraphs 2 </a:t>
            </a:r>
            <a:r>
              <a:rPr lang="en-US" sz="11200" dirty="0">
                <a:latin typeface="Times New Roman" pitchFamily="18" charset="0"/>
                <a:cs typeface="Times New Roman" pitchFamily="18" charset="0"/>
              </a:rPr>
              <a:t>to </a:t>
            </a:r>
            <a:r>
              <a:rPr lang="en-US" sz="11200" dirty="0" smtClean="0">
                <a:latin typeface="Times New Roman" pitchFamily="18" charset="0"/>
                <a:cs typeface="Times New Roman" pitchFamily="18" charset="0"/>
              </a:rPr>
              <a:t>9</a:t>
            </a:r>
          </a:p>
          <a:p>
            <a:pPr marL="0" lvl="0" indent="0" algn="just">
              <a:lnSpc>
                <a:spcPct val="120000"/>
              </a:lnSpc>
              <a:buNone/>
            </a:pPr>
            <a:r>
              <a:rPr lang="en-US" sz="11200" dirty="0" smtClean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en-US" sz="11200" dirty="0">
                <a:latin typeface="Times New Roman" pitchFamily="18" charset="0"/>
                <a:cs typeface="Times New Roman" pitchFamily="18" charset="0"/>
              </a:rPr>
              <a:t>above, used alone or </a:t>
            </a:r>
            <a:r>
              <a:rPr lang="en-US" sz="11200" dirty="0" smtClean="0">
                <a:latin typeface="Times New Roman" pitchFamily="18" charset="0"/>
                <a:cs typeface="Times New Roman" pitchFamily="18" charset="0"/>
              </a:rPr>
              <a:t>mixed with other materials, provided that</a:t>
            </a:r>
          </a:p>
          <a:p>
            <a:pPr marL="0" lvl="0" indent="0" algn="just">
              <a:lnSpc>
                <a:spcPct val="120000"/>
              </a:lnSpc>
              <a:buNone/>
            </a:pPr>
            <a:r>
              <a:rPr lang="en-US" sz="1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1200" dirty="0" smtClean="0">
                <a:latin typeface="Times New Roman" pitchFamily="18" charset="0"/>
                <a:cs typeface="Times New Roman" pitchFamily="18" charset="0"/>
              </a:rPr>
              <a:t>      they represent at least 60% of total quantity of raw materials used; </a:t>
            </a:r>
            <a:endParaRPr lang="en-US" sz="11200" dirty="0">
              <a:latin typeface="Times New Roman" pitchFamily="18" charset="0"/>
              <a:cs typeface="Times New Roman" pitchFamily="18" charset="0"/>
            </a:endParaRPr>
          </a:p>
          <a:p>
            <a:pPr marL="0" lvl="0" indent="0" algn="just">
              <a:lnSpc>
                <a:spcPct val="120000"/>
              </a:lnSpc>
              <a:buNone/>
            </a:pPr>
            <a:r>
              <a:rPr lang="en-US" sz="11200" dirty="0" smtClean="0">
                <a:latin typeface="Times New Roman" pitchFamily="18" charset="0"/>
                <a:cs typeface="Times New Roman" pitchFamily="18" charset="0"/>
              </a:rPr>
              <a:t>       and </a:t>
            </a:r>
          </a:p>
          <a:p>
            <a:pPr marL="0" lvl="0" indent="0" algn="just">
              <a:lnSpc>
                <a:spcPct val="120000"/>
              </a:lnSpc>
              <a:buNone/>
            </a:pPr>
            <a:endParaRPr lang="en-US" sz="11200" dirty="0">
              <a:latin typeface="Times New Roman" pitchFamily="18" charset="0"/>
              <a:cs typeface="Times New Roman" pitchFamily="18" charset="0"/>
            </a:endParaRPr>
          </a:p>
          <a:p>
            <a:pPr marL="0" lvl="0" indent="0" algn="just">
              <a:lnSpc>
                <a:spcPct val="120000"/>
              </a:lnSpc>
              <a:buNone/>
            </a:pPr>
            <a:r>
              <a:rPr lang="en-US" sz="11200" dirty="0" smtClean="0">
                <a:latin typeface="Times New Roman" pitchFamily="18" charset="0"/>
                <a:cs typeface="Times New Roman" pitchFamily="18" charset="0"/>
              </a:rPr>
              <a:t>11. </a:t>
            </a:r>
            <a:r>
              <a:rPr lang="en-US" sz="11200" dirty="0">
                <a:latin typeface="Times New Roman" pitchFamily="18" charset="0"/>
                <a:cs typeface="Times New Roman" pitchFamily="18" charset="0"/>
              </a:rPr>
              <a:t>electrical energy produced in the Member States</a:t>
            </a:r>
            <a:r>
              <a:rPr lang="en-US" sz="11200" dirty="0" smtClean="0">
                <a:latin typeface="Times New Roman" pitchFamily="18" charset="0"/>
                <a:cs typeface="Times New Roman" pitchFamily="18" charset="0"/>
              </a:rPr>
              <a:t>;</a:t>
            </a:r>
            <a:endParaRPr lang="en-US" sz="112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en-US" sz="111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5800" dirty="0" smtClean="0"/>
          </a:p>
          <a:p>
            <a:pPr marL="0" indent="0">
              <a:buNone/>
            </a:pPr>
            <a:endParaRPr lang="en-US" sz="5800" dirty="0" smtClean="0"/>
          </a:p>
          <a:p>
            <a:pPr marL="0" indent="0">
              <a:buNone/>
            </a:pPr>
            <a:r>
              <a:rPr lang="en-US" sz="5800" dirty="0"/>
              <a:t> </a:t>
            </a:r>
            <a:r>
              <a:rPr lang="en-US" sz="5800" dirty="0" smtClean="0"/>
              <a:t>    </a:t>
            </a:r>
          </a:p>
          <a:p>
            <a:pPr marL="0" indent="0">
              <a:buNone/>
            </a:pPr>
            <a:r>
              <a:rPr lang="en-US" sz="5800" dirty="0"/>
              <a:t> </a:t>
            </a:r>
            <a:r>
              <a:rPr lang="en-US" sz="5800" dirty="0" smtClean="0"/>
              <a:t>               </a:t>
            </a:r>
            <a:r>
              <a:rPr lang="en-US" sz="5100" dirty="0" smtClean="0"/>
              <a:t>  </a:t>
            </a:r>
          </a:p>
          <a:p>
            <a:pPr marL="0" indent="0">
              <a:buNone/>
            </a:pPr>
            <a:r>
              <a:rPr lang="en-US" sz="7000" dirty="0"/>
              <a:t> </a:t>
            </a:r>
            <a:r>
              <a:rPr lang="en-US" sz="7000" dirty="0" smtClean="0"/>
              <a:t>    </a:t>
            </a:r>
          </a:p>
          <a:p>
            <a:pPr marL="0" indent="0">
              <a:buNone/>
            </a:pPr>
            <a:r>
              <a:rPr lang="en-US" sz="5000" dirty="0"/>
              <a:t> </a:t>
            </a:r>
            <a:r>
              <a:rPr lang="en-US" sz="5000" dirty="0" smtClean="0"/>
              <a:t>    </a:t>
            </a:r>
            <a:endParaRPr lang="en-US" sz="5000" dirty="0"/>
          </a:p>
        </p:txBody>
      </p:sp>
    </p:spTree>
    <p:extLst>
      <p:ext uri="{BB962C8B-B14F-4D97-AF65-F5344CB8AC3E}">
        <p14:creationId xmlns:p14="http://schemas.microsoft.com/office/powerpoint/2010/main" val="442453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5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08056"/>
          </a:xfrm>
        </p:spPr>
        <p:txBody>
          <a:bodyPr/>
          <a:lstStyle/>
          <a:p>
            <a:pPr algn="ctr"/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EXAMPLES  OF WHOLLY OBTAINED</a:t>
            </a:r>
            <a:endParaRPr lang="en-US" sz="2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2441" y="1208868"/>
            <a:ext cx="10811359" cy="4968095"/>
          </a:xfrm>
          <a:noFill/>
        </p:spPr>
        <p:txBody>
          <a:bodyPr>
            <a:normAutofit fontScale="92500" lnSpcReduction="10000"/>
          </a:bodyPr>
          <a:lstStyle/>
          <a:p>
            <a:pPr marL="0" lvl="0" indent="0" algn="just">
              <a:buNone/>
            </a:pPr>
            <a:r>
              <a:rPr lang="en-US" sz="14400" dirty="0" smtClean="0"/>
              <a:t> </a:t>
            </a:r>
            <a:endParaRPr lang="en-US" sz="5800" dirty="0" smtClean="0"/>
          </a:p>
          <a:p>
            <a:pPr marL="0" indent="0">
              <a:buNone/>
            </a:pPr>
            <a:r>
              <a:rPr lang="en-US" sz="5800" dirty="0"/>
              <a:t> </a:t>
            </a:r>
            <a:r>
              <a:rPr lang="en-US" sz="5800" dirty="0" smtClean="0"/>
              <a:t>    </a:t>
            </a:r>
          </a:p>
          <a:p>
            <a:pPr marL="0" indent="0">
              <a:buNone/>
            </a:pPr>
            <a:r>
              <a:rPr lang="en-US" sz="5800" dirty="0"/>
              <a:t> </a:t>
            </a:r>
            <a:r>
              <a:rPr lang="en-US" sz="5800" dirty="0" smtClean="0"/>
              <a:t>               </a:t>
            </a:r>
            <a:r>
              <a:rPr lang="en-US" sz="5100" dirty="0" smtClean="0"/>
              <a:t>  </a:t>
            </a:r>
          </a:p>
          <a:p>
            <a:pPr marL="0" indent="0">
              <a:buNone/>
            </a:pPr>
            <a:r>
              <a:rPr lang="en-US" sz="7000" dirty="0"/>
              <a:t> </a:t>
            </a:r>
            <a:r>
              <a:rPr lang="en-US" sz="7000" dirty="0" smtClean="0"/>
              <a:t>    </a:t>
            </a:r>
          </a:p>
          <a:p>
            <a:pPr marL="0" indent="0">
              <a:buNone/>
            </a:pPr>
            <a:r>
              <a:rPr lang="en-US" sz="5000" dirty="0"/>
              <a:t> </a:t>
            </a:r>
            <a:r>
              <a:rPr lang="en-US" sz="5000" dirty="0" smtClean="0"/>
              <a:t>    </a:t>
            </a:r>
            <a:endParaRPr lang="en-US" sz="5000" dirty="0"/>
          </a:p>
        </p:txBody>
      </p:sp>
      <p:sp>
        <p:nvSpPr>
          <p:cNvPr id="4" name="Subtitle 2"/>
          <p:cNvSpPr txBox="1">
            <a:spLocks/>
          </p:cNvSpPr>
          <p:nvPr/>
        </p:nvSpPr>
        <p:spPr>
          <a:xfrm>
            <a:off x="2046514" y="1577822"/>
            <a:ext cx="8127999" cy="498956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Live animals born and raised in the country</a:t>
            </a:r>
          </a:p>
          <a:p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46514" y="2514798"/>
            <a:ext cx="8127999" cy="3797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047032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5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336078" cy="719756"/>
          </a:xfrm>
        </p:spPr>
        <p:txBody>
          <a:bodyPr/>
          <a:lstStyle/>
          <a:p>
            <a:pPr algn="ctr"/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EXAMPLES  OF WHOLLY OBTAINED </a:t>
            </a:r>
            <a:r>
              <a:rPr lang="en-US" sz="2000" dirty="0"/>
              <a:t>Cont.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5910" y="1542197"/>
            <a:ext cx="10807890" cy="4634766"/>
          </a:xfrm>
          <a:noFill/>
        </p:spPr>
        <p:txBody>
          <a:bodyPr>
            <a:normAutofit fontScale="92500" lnSpcReduction="20000"/>
          </a:bodyPr>
          <a:lstStyle/>
          <a:p>
            <a:pPr marL="0" lvl="0" indent="0" algn="just">
              <a:buNone/>
            </a:pPr>
            <a:r>
              <a:rPr lang="en-US" sz="14400" dirty="0" smtClean="0"/>
              <a:t> </a:t>
            </a:r>
            <a:endParaRPr lang="en-US" sz="5800" dirty="0" smtClean="0"/>
          </a:p>
          <a:p>
            <a:pPr marL="0" indent="0">
              <a:buNone/>
            </a:pPr>
            <a:r>
              <a:rPr lang="en-US" sz="5800" dirty="0"/>
              <a:t> </a:t>
            </a:r>
            <a:r>
              <a:rPr lang="en-US" sz="5800" dirty="0" smtClean="0"/>
              <a:t>    </a:t>
            </a:r>
          </a:p>
          <a:p>
            <a:pPr marL="0" indent="0">
              <a:buNone/>
            </a:pPr>
            <a:r>
              <a:rPr lang="en-US" sz="5800" dirty="0"/>
              <a:t> </a:t>
            </a:r>
            <a:r>
              <a:rPr lang="en-US" sz="5800" dirty="0" smtClean="0"/>
              <a:t>               </a:t>
            </a:r>
            <a:r>
              <a:rPr lang="en-US" sz="5100" dirty="0" smtClean="0"/>
              <a:t>  </a:t>
            </a:r>
          </a:p>
          <a:p>
            <a:pPr marL="0" indent="0">
              <a:buNone/>
            </a:pPr>
            <a:r>
              <a:rPr lang="en-US" sz="7000" dirty="0"/>
              <a:t> </a:t>
            </a:r>
            <a:r>
              <a:rPr lang="en-US" sz="7000" dirty="0" smtClean="0"/>
              <a:t>    </a:t>
            </a:r>
          </a:p>
          <a:p>
            <a:pPr marL="0" indent="0">
              <a:buNone/>
            </a:pPr>
            <a:r>
              <a:rPr lang="en-US" sz="5000" dirty="0"/>
              <a:t> </a:t>
            </a:r>
            <a:r>
              <a:rPr lang="en-US" sz="5000" dirty="0" smtClean="0"/>
              <a:t>    </a:t>
            </a:r>
            <a:endParaRPr lang="en-US" sz="5000" dirty="0"/>
          </a:p>
        </p:txBody>
      </p:sp>
      <p:sp>
        <p:nvSpPr>
          <p:cNvPr id="4" name="Subtitle 2"/>
          <p:cNvSpPr txBox="1">
            <a:spLocks/>
          </p:cNvSpPr>
          <p:nvPr/>
        </p:nvSpPr>
        <p:spPr>
          <a:xfrm>
            <a:off x="1748789" y="1793160"/>
            <a:ext cx="8069581" cy="720090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Vegetable products and harvested in the country</a:t>
            </a:r>
          </a:p>
          <a:p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2775" y="2667628"/>
            <a:ext cx="4351111" cy="266379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88258" y="2723031"/>
            <a:ext cx="4606817" cy="2608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034163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5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73261"/>
          </a:xfrm>
        </p:spPr>
        <p:txBody>
          <a:bodyPr/>
          <a:lstStyle/>
          <a:p>
            <a:pPr algn="ctr"/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EXAMPLES  OF WHOLLY OBTAINED </a:t>
            </a:r>
            <a:r>
              <a:rPr lang="en-US" sz="2000" dirty="0"/>
              <a:t>Cont.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5910" y="1038386"/>
            <a:ext cx="10807890" cy="5138577"/>
          </a:xfrm>
          <a:noFill/>
        </p:spPr>
        <p:txBody>
          <a:bodyPr>
            <a:normAutofit fontScale="92500" lnSpcReduction="10000"/>
          </a:bodyPr>
          <a:lstStyle/>
          <a:p>
            <a:pPr marL="0" lvl="0" indent="0" algn="just">
              <a:buNone/>
            </a:pPr>
            <a:r>
              <a:rPr lang="en-US" sz="14400" dirty="0" smtClean="0"/>
              <a:t> </a:t>
            </a:r>
            <a:endParaRPr lang="en-US" sz="5800" dirty="0" smtClean="0"/>
          </a:p>
          <a:p>
            <a:pPr marL="0" indent="0">
              <a:buNone/>
            </a:pPr>
            <a:r>
              <a:rPr lang="en-US" sz="5800" dirty="0"/>
              <a:t> </a:t>
            </a:r>
            <a:r>
              <a:rPr lang="en-US" sz="5800" dirty="0" smtClean="0"/>
              <a:t>    </a:t>
            </a:r>
          </a:p>
          <a:p>
            <a:pPr marL="0" indent="0">
              <a:buNone/>
            </a:pPr>
            <a:r>
              <a:rPr lang="en-US" sz="5800" dirty="0"/>
              <a:t> </a:t>
            </a:r>
            <a:r>
              <a:rPr lang="en-US" sz="5800" dirty="0" smtClean="0"/>
              <a:t>               </a:t>
            </a:r>
            <a:r>
              <a:rPr lang="en-US" sz="5100" dirty="0" smtClean="0"/>
              <a:t>  </a:t>
            </a:r>
          </a:p>
          <a:p>
            <a:pPr marL="0" indent="0">
              <a:buNone/>
            </a:pPr>
            <a:r>
              <a:rPr lang="en-US" sz="7000" dirty="0"/>
              <a:t> </a:t>
            </a:r>
            <a:r>
              <a:rPr lang="en-US" sz="7000" dirty="0" smtClean="0"/>
              <a:t>    </a:t>
            </a:r>
          </a:p>
          <a:p>
            <a:pPr marL="0" indent="0">
              <a:buNone/>
            </a:pPr>
            <a:r>
              <a:rPr lang="en-US" sz="5000" dirty="0"/>
              <a:t> </a:t>
            </a:r>
            <a:r>
              <a:rPr lang="en-US" sz="5000" dirty="0" smtClean="0"/>
              <a:t>    </a:t>
            </a:r>
            <a:endParaRPr lang="en-US" sz="5000" dirty="0"/>
          </a:p>
        </p:txBody>
      </p:sp>
      <p:sp>
        <p:nvSpPr>
          <p:cNvPr id="4" name="Subtitle 2"/>
          <p:cNvSpPr txBox="1">
            <a:spLocks/>
          </p:cNvSpPr>
          <p:nvPr/>
        </p:nvSpPr>
        <p:spPr>
          <a:xfrm>
            <a:off x="1703070" y="1457046"/>
            <a:ext cx="7600950" cy="593058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Mineral Products extracted within the country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479" y="2525482"/>
            <a:ext cx="4795664" cy="17727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11825" y="2209894"/>
            <a:ext cx="5630436" cy="2556282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1739880" y="4465081"/>
            <a:ext cx="1683658" cy="46069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Diamond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920990" y="4862977"/>
            <a:ext cx="19545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Iron Ore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905376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5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351576" cy="595770"/>
          </a:xfrm>
        </p:spPr>
        <p:txBody>
          <a:bodyPr/>
          <a:lstStyle/>
          <a:p>
            <a:pPr algn="ctr"/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EXAMPLES  OF WHOLLY OBTAINED </a:t>
            </a:r>
            <a:r>
              <a:rPr lang="en-US" sz="2000" dirty="0"/>
              <a:t>Cont.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5910" y="960896"/>
            <a:ext cx="10807890" cy="5216067"/>
          </a:xfrm>
          <a:noFill/>
        </p:spPr>
        <p:txBody>
          <a:bodyPr>
            <a:normAutofit fontScale="92500" lnSpcReduction="10000"/>
          </a:bodyPr>
          <a:lstStyle/>
          <a:p>
            <a:pPr marL="0" lvl="0" indent="0" algn="just">
              <a:buNone/>
            </a:pPr>
            <a:r>
              <a:rPr lang="en-US" sz="14400" dirty="0" smtClean="0"/>
              <a:t> </a:t>
            </a:r>
            <a:endParaRPr lang="en-US" sz="5800" dirty="0" smtClean="0"/>
          </a:p>
          <a:p>
            <a:pPr marL="0" indent="0">
              <a:buNone/>
            </a:pPr>
            <a:r>
              <a:rPr lang="en-US" sz="5800" dirty="0"/>
              <a:t> </a:t>
            </a:r>
            <a:r>
              <a:rPr lang="en-US" sz="5800" dirty="0" smtClean="0"/>
              <a:t>    </a:t>
            </a:r>
          </a:p>
          <a:p>
            <a:pPr marL="0" indent="0">
              <a:buNone/>
            </a:pPr>
            <a:r>
              <a:rPr lang="en-US" sz="5800" dirty="0"/>
              <a:t> </a:t>
            </a:r>
            <a:r>
              <a:rPr lang="en-US" sz="5800" dirty="0" smtClean="0"/>
              <a:t>               </a:t>
            </a:r>
            <a:r>
              <a:rPr lang="en-US" sz="5100" dirty="0" smtClean="0"/>
              <a:t>  </a:t>
            </a:r>
          </a:p>
          <a:p>
            <a:pPr marL="0" indent="0">
              <a:buNone/>
            </a:pPr>
            <a:r>
              <a:rPr lang="en-US" sz="7000" dirty="0"/>
              <a:t> </a:t>
            </a:r>
            <a:r>
              <a:rPr lang="en-US" sz="7000" dirty="0" smtClean="0"/>
              <a:t>    </a:t>
            </a:r>
          </a:p>
          <a:p>
            <a:pPr marL="0" indent="0">
              <a:buNone/>
            </a:pPr>
            <a:r>
              <a:rPr lang="en-US" sz="5000" dirty="0"/>
              <a:t> </a:t>
            </a:r>
            <a:r>
              <a:rPr lang="en-US" sz="5000" dirty="0" smtClean="0"/>
              <a:t>    </a:t>
            </a:r>
            <a:endParaRPr lang="en-US" sz="5000" dirty="0"/>
          </a:p>
        </p:txBody>
      </p:sp>
      <p:sp>
        <p:nvSpPr>
          <p:cNvPr id="4" name="Subtitle 2"/>
          <p:cNvSpPr txBox="1">
            <a:spLocks/>
          </p:cNvSpPr>
          <p:nvPr/>
        </p:nvSpPr>
        <p:spPr>
          <a:xfrm>
            <a:off x="1840375" y="1317891"/>
            <a:ext cx="8565265" cy="69321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 Products derived from live animals raised in the country</a:t>
            </a:r>
          </a:p>
          <a:p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36914" y="2170894"/>
            <a:ext cx="8469086" cy="42526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86425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5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OBJECTIVES</a:t>
            </a: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noFill/>
        </p:spPr>
        <p:txBody>
          <a:bodyPr>
            <a:normAutofit fontScale="92500" lnSpcReduction="20000"/>
          </a:bodyPr>
          <a:lstStyle/>
          <a:p>
            <a:pPr marL="0" indent="0">
              <a:lnSpc>
                <a:spcPct val="110000"/>
              </a:lnSpc>
              <a:buNone/>
            </a:pPr>
            <a:r>
              <a:rPr lang="en-US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At the end of this module, the participants will be able to:</a:t>
            </a:r>
          </a:p>
          <a:p>
            <a:pPr>
              <a:lnSpc>
                <a:spcPct val="110000"/>
              </a:lnSpc>
              <a:buFont typeface="Wingdings" panose="05000000000000000000" pitchFamily="2" charset="2"/>
              <a:buChar char="§"/>
            </a:pP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Discus the legal framework of RO</a:t>
            </a:r>
          </a:p>
          <a:p>
            <a:pPr>
              <a:lnSpc>
                <a:spcPct val="110000"/>
              </a:lnSpc>
              <a:buFont typeface="Wingdings" panose="05000000000000000000" pitchFamily="2" charset="2"/>
              <a:buChar char="§"/>
            </a:pP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Discuss Rules of Origin with emphasis to Preferential 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and Non- Preferential rules of origin</a:t>
            </a:r>
          </a:p>
          <a:p>
            <a:pPr>
              <a:lnSpc>
                <a:spcPct val="110000"/>
              </a:lnSpc>
              <a:buFont typeface="Wingdings" panose="05000000000000000000" pitchFamily="2" charset="2"/>
              <a:buChar char="§"/>
            </a:pP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Discus the origin conferring criteria</a:t>
            </a:r>
          </a:p>
          <a:p>
            <a:pPr>
              <a:lnSpc>
                <a:spcPct val="110000"/>
              </a:lnSpc>
              <a:buFont typeface="Wingdings" panose="05000000000000000000" pitchFamily="2" charset="2"/>
              <a:buChar char="§"/>
            </a:pPr>
            <a:r>
              <a:rPr lang="en-US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Explain the purpose  of ECOWAS’ origin certificate</a:t>
            </a:r>
          </a:p>
          <a:p>
            <a:pPr marL="0" indent="0">
              <a:buNone/>
            </a:pPr>
            <a:endParaRPr lang="en-US" sz="4600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dirty="0" smtClean="0">
                <a:solidFill>
                  <a:srgbClr val="FF0000"/>
                </a:solidFill>
              </a:rPr>
              <a:t>                                                                                            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872766" y="6375042"/>
            <a:ext cx="4893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1837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5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2055" y="0"/>
            <a:ext cx="10515600" cy="999651"/>
          </a:xfrm>
        </p:spPr>
        <p:txBody>
          <a:bodyPr/>
          <a:lstStyle/>
          <a:p>
            <a:pPr algn="ctr"/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EXAMPLES  OF WHOLLY OBTAINED </a:t>
            </a:r>
            <a:r>
              <a:rPr lang="en-US" sz="2000" dirty="0"/>
              <a:t>Cont.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4949" y="999651"/>
            <a:ext cx="10888851" cy="5177312"/>
          </a:xfrm>
          <a:noFill/>
        </p:spPr>
        <p:txBody>
          <a:bodyPr>
            <a:normAutofit fontScale="92500" lnSpcReduction="10000"/>
          </a:bodyPr>
          <a:lstStyle/>
          <a:p>
            <a:pPr marL="0" lvl="0" indent="0" algn="just">
              <a:buNone/>
            </a:pPr>
            <a:r>
              <a:rPr lang="en-US" sz="14400" dirty="0" smtClean="0"/>
              <a:t> </a:t>
            </a:r>
            <a:endParaRPr lang="en-US" sz="5800" dirty="0" smtClean="0"/>
          </a:p>
          <a:p>
            <a:pPr marL="0" indent="0">
              <a:buNone/>
            </a:pPr>
            <a:r>
              <a:rPr lang="en-US" sz="5800" dirty="0"/>
              <a:t> </a:t>
            </a:r>
            <a:r>
              <a:rPr lang="en-US" sz="5800" dirty="0" smtClean="0"/>
              <a:t>    </a:t>
            </a:r>
          </a:p>
          <a:p>
            <a:pPr marL="0" indent="0">
              <a:buNone/>
            </a:pPr>
            <a:r>
              <a:rPr lang="en-US" sz="5800" dirty="0"/>
              <a:t> </a:t>
            </a:r>
            <a:r>
              <a:rPr lang="en-US" sz="5800" dirty="0" smtClean="0"/>
              <a:t>               </a:t>
            </a:r>
            <a:r>
              <a:rPr lang="en-US" sz="5100" dirty="0" smtClean="0"/>
              <a:t>  </a:t>
            </a:r>
          </a:p>
          <a:p>
            <a:pPr marL="0" indent="0">
              <a:buNone/>
            </a:pPr>
            <a:r>
              <a:rPr lang="en-US" sz="7000" dirty="0"/>
              <a:t> </a:t>
            </a:r>
            <a:r>
              <a:rPr lang="en-US" sz="7000" dirty="0" smtClean="0"/>
              <a:t>    </a:t>
            </a:r>
          </a:p>
          <a:p>
            <a:pPr marL="0" indent="0">
              <a:buNone/>
            </a:pPr>
            <a:r>
              <a:rPr lang="en-US" sz="5000" dirty="0"/>
              <a:t> </a:t>
            </a:r>
            <a:r>
              <a:rPr lang="en-US" sz="5000" dirty="0" smtClean="0"/>
              <a:t>    </a:t>
            </a:r>
            <a:endParaRPr lang="en-US" sz="5000" dirty="0"/>
          </a:p>
        </p:txBody>
      </p:sp>
      <p:sp>
        <p:nvSpPr>
          <p:cNvPr id="4" name="Subtitle 2"/>
          <p:cNvSpPr txBox="1">
            <a:spLocks/>
          </p:cNvSpPr>
          <p:nvPr/>
        </p:nvSpPr>
        <p:spPr>
          <a:xfrm>
            <a:off x="2257260" y="1325408"/>
            <a:ext cx="7037407" cy="732099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5. Products of hunting or fishing in the country</a:t>
            </a:r>
          </a:p>
          <a:p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6972" y="2312820"/>
            <a:ext cx="4296228" cy="354329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70172" y="2350134"/>
            <a:ext cx="4826000" cy="35377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460653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5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398071" cy="595770"/>
          </a:xfrm>
        </p:spPr>
        <p:txBody>
          <a:bodyPr/>
          <a:lstStyle/>
          <a:p>
            <a:pPr algn="ctr"/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EXAMPLES  OF WHOLLY OBTAINED </a:t>
            </a:r>
            <a:r>
              <a:rPr lang="en-US" sz="2000" dirty="0"/>
              <a:t>Cont.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8345" y="1084881"/>
            <a:ext cx="11528384" cy="5092082"/>
          </a:xfrm>
          <a:noFill/>
        </p:spPr>
        <p:txBody>
          <a:bodyPr>
            <a:normAutofit fontScale="92500" lnSpcReduction="10000"/>
          </a:bodyPr>
          <a:lstStyle/>
          <a:p>
            <a:pPr marL="0" lvl="0" indent="0" algn="just">
              <a:buNone/>
            </a:pPr>
            <a:r>
              <a:rPr lang="en-US" sz="14400" dirty="0" smtClean="0"/>
              <a:t> </a:t>
            </a:r>
            <a:endParaRPr lang="en-US" sz="5800" dirty="0" smtClean="0"/>
          </a:p>
          <a:p>
            <a:pPr marL="0" indent="0">
              <a:buNone/>
            </a:pPr>
            <a:r>
              <a:rPr lang="en-US" sz="5800" dirty="0"/>
              <a:t> </a:t>
            </a:r>
            <a:r>
              <a:rPr lang="en-US" sz="5800" dirty="0" smtClean="0"/>
              <a:t>    </a:t>
            </a:r>
          </a:p>
          <a:p>
            <a:pPr marL="0" indent="0">
              <a:buNone/>
            </a:pPr>
            <a:r>
              <a:rPr lang="en-US" sz="5800" dirty="0"/>
              <a:t> </a:t>
            </a:r>
            <a:r>
              <a:rPr lang="en-US" sz="5800" dirty="0" smtClean="0"/>
              <a:t>               </a:t>
            </a:r>
            <a:r>
              <a:rPr lang="en-US" sz="5100" dirty="0" smtClean="0"/>
              <a:t>  </a:t>
            </a:r>
          </a:p>
          <a:p>
            <a:pPr marL="0" indent="0">
              <a:buNone/>
            </a:pPr>
            <a:r>
              <a:rPr lang="en-US" sz="7000" dirty="0"/>
              <a:t> </a:t>
            </a:r>
            <a:r>
              <a:rPr lang="en-US" sz="7000" dirty="0" smtClean="0"/>
              <a:t>    </a:t>
            </a:r>
          </a:p>
          <a:p>
            <a:pPr marL="0" indent="0">
              <a:buNone/>
            </a:pPr>
            <a:r>
              <a:rPr lang="en-US" sz="5000" dirty="0"/>
              <a:t> </a:t>
            </a:r>
            <a:r>
              <a:rPr lang="en-US" sz="5000" dirty="0" smtClean="0"/>
              <a:t>    </a:t>
            </a:r>
            <a:endParaRPr lang="en-US" sz="5000" dirty="0"/>
          </a:p>
        </p:txBody>
      </p:sp>
      <p:sp>
        <p:nvSpPr>
          <p:cNvPr id="4" name="Subtitle 2"/>
          <p:cNvSpPr txBox="1">
            <a:spLocks/>
          </p:cNvSpPr>
          <p:nvPr/>
        </p:nvSpPr>
        <p:spPr>
          <a:xfrm>
            <a:off x="239340" y="1542380"/>
            <a:ext cx="11528385" cy="732099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Products of sea fishing and other products taken from the sea by its vessels</a:t>
            </a:r>
          </a:p>
          <a:p>
            <a:endParaRPr lang="en-US" dirty="0"/>
          </a:p>
        </p:txBody>
      </p:sp>
      <p:pic>
        <p:nvPicPr>
          <p:cNvPr id="5" name="Picture 4" descr="Small fishing trawler in rough seas, New Zealand : Stock Photo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7170" y="2545214"/>
            <a:ext cx="4086225" cy="272415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5" descr="shrimp boat fishing for shrimps on the Wadden Sea : Stock Photo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4419" y="2529712"/>
            <a:ext cx="4456253" cy="272415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7887589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5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367075" cy="518278"/>
          </a:xfrm>
        </p:spPr>
        <p:txBody>
          <a:bodyPr>
            <a:normAutofit fontScale="90000"/>
          </a:bodyPr>
          <a:lstStyle/>
          <a:p>
            <a:pPr algn="ctr"/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EXAMPLES  OF WHOLLY OBTAINED </a:t>
            </a:r>
            <a:r>
              <a:rPr lang="en-US" sz="2000" dirty="0"/>
              <a:t>Cont.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8344" y="1100380"/>
            <a:ext cx="11787344" cy="5076583"/>
          </a:xfrm>
          <a:noFill/>
        </p:spPr>
        <p:txBody>
          <a:bodyPr>
            <a:normAutofit fontScale="92500" lnSpcReduction="10000"/>
          </a:bodyPr>
          <a:lstStyle/>
          <a:p>
            <a:pPr marL="0" lvl="0" indent="0" algn="just">
              <a:buNone/>
            </a:pPr>
            <a:r>
              <a:rPr lang="en-US" sz="14400" dirty="0" smtClean="0"/>
              <a:t> </a:t>
            </a:r>
            <a:endParaRPr lang="en-US" sz="5800" dirty="0" smtClean="0"/>
          </a:p>
          <a:p>
            <a:pPr marL="0" indent="0">
              <a:buNone/>
            </a:pPr>
            <a:r>
              <a:rPr lang="en-US" sz="5800" dirty="0"/>
              <a:t> </a:t>
            </a:r>
            <a:r>
              <a:rPr lang="en-US" sz="5800" dirty="0" smtClean="0"/>
              <a:t>    </a:t>
            </a:r>
          </a:p>
          <a:p>
            <a:pPr marL="0" indent="0">
              <a:buNone/>
            </a:pPr>
            <a:r>
              <a:rPr lang="en-US" sz="5800" dirty="0"/>
              <a:t> </a:t>
            </a:r>
            <a:r>
              <a:rPr lang="en-US" sz="5800" dirty="0" smtClean="0"/>
              <a:t>               </a:t>
            </a:r>
            <a:r>
              <a:rPr lang="en-US" sz="5100" dirty="0" smtClean="0"/>
              <a:t>  </a:t>
            </a:r>
          </a:p>
          <a:p>
            <a:pPr marL="0" indent="0">
              <a:buNone/>
            </a:pPr>
            <a:r>
              <a:rPr lang="en-US" sz="7000" dirty="0"/>
              <a:t> </a:t>
            </a:r>
            <a:r>
              <a:rPr lang="en-US" sz="7000" dirty="0" smtClean="0"/>
              <a:t>    </a:t>
            </a:r>
          </a:p>
          <a:p>
            <a:pPr marL="0" indent="0">
              <a:buNone/>
            </a:pPr>
            <a:r>
              <a:rPr lang="en-US" sz="5000" dirty="0"/>
              <a:t> </a:t>
            </a:r>
            <a:r>
              <a:rPr lang="en-US" sz="5000" dirty="0" smtClean="0"/>
              <a:t>    </a:t>
            </a:r>
            <a:endParaRPr lang="en-US" sz="5000" dirty="0"/>
          </a:p>
        </p:txBody>
      </p:sp>
      <p:sp>
        <p:nvSpPr>
          <p:cNvPr id="4" name="Subtitle 2"/>
          <p:cNvSpPr txBox="1">
            <a:spLocks/>
          </p:cNvSpPr>
          <p:nvPr/>
        </p:nvSpPr>
        <p:spPr>
          <a:xfrm>
            <a:off x="208344" y="1759352"/>
            <a:ext cx="11528385" cy="732099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7. Products made on board its factory ships exclusively from the products in (6)</a:t>
            </a:r>
          </a:p>
          <a:p>
            <a:endParaRPr lang="en-US" dirty="0"/>
          </a:p>
        </p:txBody>
      </p:sp>
      <p:pic>
        <p:nvPicPr>
          <p:cNvPr id="5" name="Picture 4" descr="C:\Users\ASneh\Documents\Sadia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9654" y="2636143"/>
            <a:ext cx="4114800" cy="3335655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5" descr="C:\Users\ASneh\Documents\Can 5.jp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3236" y="2667139"/>
            <a:ext cx="4082564" cy="333565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4257683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5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289583" cy="657763"/>
          </a:xfrm>
        </p:spPr>
        <p:txBody>
          <a:bodyPr/>
          <a:lstStyle/>
          <a:p>
            <a:pPr algn="ctr"/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EXAMPLES  OF WHOLLY OBTAINED </a:t>
            </a:r>
            <a:r>
              <a:rPr lang="en-US" sz="2000" dirty="0"/>
              <a:t>Cont.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5910" y="1022888"/>
            <a:ext cx="10807890" cy="5154075"/>
          </a:xfrm>
          <a:noFill/>
        </p:spPr>
        <p:txBody>
          <a:bodyPr>
            <a:normAutofit fontScale="92500" lnSpcReduction="10000"/>
          </a:bodyPr>
          <a:lstStyle/>
          <a:p>
            <a:pPr marL="0" lvl="0" indent="0" algn="just">
              <a:buNone/>
            </a:pPr>
            <a:r>
              <a:rPr lang="en-US" sz="14400" dirty="0" smtClean="0"/>
              <a:t> </a:t>
            </a:r>
            <a:endParaRPr lang="en-US" sz="5800" dirty="0" smtClean="0"/>
          </a:p>
          <a:p>
            <a:pPr marL="0" indent="0">
              <a:buNone/>
            </a:pPr>
            <a:r>
              <a:rPr lang="en-US" sz="5800" dirty="0"/>
              <a:t> </a:t>
            </a:r>
            <a:r>
              <a:rPr lang="en-US" sz="5800" dirty="0" smtClean="0"/>
              <a:t>    </a:t>
            </a:r>
          </a:p>
          <a:p>
            <a:pPr marL="0" indent="0">
              <a:buNone/>
            </a:pPr>
            <a:r>
              <a:rPr lang="en-US" sz="5800" dirty="0"/>
              <a:t> </a:t>
            </a:r>
            <a:r>
              <a:rPr lang="en-US" sz="5800" dirty="0" smtClean="0"/>
              <a:t>               </a:t>
            </a:r>
            <a:r>
              <a:rPr lang="en-US" sz="5100" dirty="0" smtClean="0"/>
              <a:t>  </a:t>
            </a:r>
          </a:p>
          <a:p>
            <a:pPr marL="0" indent="0">
              <a:buNone/>
            </a:pPr>
            <a:r>
              <a:rPr lang="en-US" sz="7000" dirty="0"/>
              <a:t> </a:t>
            </a:r>
            <a:r>
              <a:rPr lang="en-US" sz="7000" dirty="0" smtClean="0"/>
              <a:t>    </a:t>
            </a:r>
          </a:p>
          <a:p>
            <a:pPr marL="0" indent="0">
              <a:buNone/>
            </a:pPr>
            <a:r>
              <a:rPr lang="en-US" sz="5000" dirty="0"/>
              <a:t> </a:t>
            </a:r>
            <a:r>
              <a:rPr lang="en-US" sz="5000" dirty="0" smtClean="0"/>
              <a:t>    </a:t>
            </a:r>
            <a:endParaRPr lang="en-US" sz="5000" dirty="0"/>
          </a:p>
        </p:txBody>
      </p:sp>
      <p:sp>
        <p:nvSpPr>
          <p:cNvPr id="4" name="Subtitle 2"/>
          <p:cNvSpPr txBox="1">
            <a:spLocks/>
          </p:cNvSpPr>
          <p:nvPr/>
        </p:nvSpPr>
        <p:spPr>
          <a:xfrm>
            <a:off x="706056" y="1418396"/>
            <a:ext cx="11030673" cy="732099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8. Used articles collected there fit only for the recovery of raw materials </a:t>
            </a:r>
          </a:p>
          <a:p>
            <a:endParaRPr lang="en-US" dirty="0"/>
          </a:p>
        </p:txBody>
      </p:sp>
      <p:pic>
        <p:nvPicPr>
          <p:cNvPr id="5" name="Picture 4" descr="Raw-materials2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193" y="2438334"/>
            <a:ext cx="6319778" cy="275477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229008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5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289583" cy="611268"/>
          </a:xfrm>
        </p:spPr>
        <p:txBody>
          <a:bodyPr/>
          <a:lstStyle/>
          <a:p>
            <a:pPr algn="ctr"/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EXAMPLES  OF WHOLLY OBTAINED </a:t>
            </a:r>
            <a:r>
              <a:rPr lang="en-US" sz="2000" dirty="0"/>
              <a:t>Cont.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8345" y="976394"/>
            <a:ext cx="11528384" cy="5200569"/>
          </a:xfrm>
          <a:noFill/>
        </p:spPr>
        <p:txBody>
          <a:bodyPr>
            <a:normAutofit fontScale="92500" lnSpcReduction="10000"/>
          </a:bodyPr>
          <a:lstStyle/>
          <a:p>
            <a:pPr marL="0" lvl="0" indent="0" algn="just">
              <a:buNone/>
            </a:pPr>
            <a:r>
              <a:rPr lang="en-US" sz="14400" dirty="0" smtClean="0"/>
              <a:t> </a:t>
            </a:r>
            <a:endParaRPr lang="en-US" sz="5800" dirty="0" smtClean="0"/>
          </a:p>
          <a:p>
            <a:pPr marL="0" indent="0">
              <a:buNone/>
            </a:pPr>
            <a:r>
              <a:rPr lang="en-US" sz="5800" dirty="0"/>
              <a:t> </a:t>
            </a:r>
            <a:r>
              <a:rPr lang="en-US" sz="5800" dirty="0" smtClean="0"/>
              <a:t>    </a:t>
            </a:r>
          </a:p>
          <a:p>
            <a:pPr marL="0" indent="0">
              <a:buNone/>
            </a:pPr>
            <a:r>
              <a:rPr lang="en-US" sz="5800" dirty="0"/>
              <a:t> </a:t>
            </a:r>
            <a:r>
              <a:rPr lang="en-US" sz="5800" dirty="0" smtClean="0"/>
              <a:t>               </a:t>
            </a:r>
            <a:r>
              <a:rPr lang="en-US" sz="5100" dirty="0" smtClean="0"/>
              <a:t>  </a:t>
            </a:r>
          </a:p>
          <a:p>
            <a:pPr marL="0" indent="0">
              <a:buNone/>
            </a:pPr>
            <a:r>
              <a:rPr lang="en-US" sz="7000" dirty="0"/>
              <a:t> </a:t>
            </a:r>
            <a:r>
              <a:rPr lang="en-US" sz="7000" dirty="0" smtClean="0"/>
              <a:t>    </a:t>
            </a:r>
          </a:p>
          <a:p>
            <a:pPr marL="0" indent="0">
              <a:buNone/>
            </a:pPr>
            <a:r>
              <a:rPr lang="en-US" sz="5000" dirty="0"/>
              <a:t> </a:t>
            </a:r>
            <a:r>
              <a:rPr lang="en-US" sz="5000" dirty="0" smtClean="0"/>
              <a:t>    </a:t>
            </a:r>
            <a:endParaRPr lang="en-US" sz="5000" dirty="0"/>
          </a:p>
        </p:txBody>
      </p:sp>
      <p:sp>
        <p:nvSpPr>
          <p:cNvPr id="5" name="Subtitle 2"/>
          <p:cNvSpPr txBox="1">
            <a:spLocks/>
          </p:cNvSpPr>
          <p:nvPr/>
        </p:nvSpPr>
        <p:spPr>
          <a:xfrm>
            <a:off x="728420" y="1619870"/>
            <a:ext cx="10724827" cy="732099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9. Waste and scraps resulting from manufacturing operations conducted there</a:t>
            </a:r>
            <a:endParaRPr lang="en-US" sz="2400" dirty="0"/>
          </a:p>
        </p:txBody>
      </p:sp>
      <p:pic>
        <p:nvPicPr>
          <p:cNvPr id="6" name="Picture 5" descr="C:\Users\ASneh\Documents\Scrap 1.jpe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0699" y="2467317"/>
            <a:ext cx="4398379" cy="3120509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6" descr="C:\Users\ASneh\Documents\Scrap 2.jp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7971" y="2436319"/>
            <a:ext cx="4252070" cy="312051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1921141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5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150098" cy="673261"/>
          </a:xfrm>
        </p:spPr>
        <p:txBody>
          <a:bodyPr/>
          <a:lstStyle/>
          <a:p>
            <a:pPr algn="ctr"/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EXAMPLES  OF WHOLLY OBTAINED </a:t>
            </a:r>
            <a:r>
              <a:rPr lang="en-US" sz="2000" dirty="0"/>
              <a:t>Cont.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8343" y="1038386"/>
            <a:ext cx="11647859" cy="5138577"/>
          </a:xfrm>
          <a:noFill/>
        </p:spPr>
        <p:txBody>
          <a:bodyPr>
            <a:normAutofit fontScale="92500" lnSpcReduction="10000"/>
          </a:bodyPr>
          <a:lstStyle/>
          <a:p>
            <a:pPr marL="0" lvl="0" indent="0" algn="just">
              <a:buNone/>
            </a:pPr>
            <a:r>
              <a:rPr lang="en-US" sz="14400" dirty="0" smtClean="0"/>
              <a:t> </a:t>
            </a:r>
            <a:endParaRPr lang="en-US" sz="5800" dirty="0" smtClean="0"/>
          </a:p>
          <a:p>
            <a:pPr marL="0" indent="0">
              <a:buNone/>
            </a:pPr>
            <a:r>
              <a:rPr lang="en-US" sz="5800" dirty="0"/>
              <a:t> </a:t>
            </a:r>
            <a:r>
              <a:rPr lang="en-US" sz="5800" dirty="0" smtClean="0"/>
              <a:t>    </a:t>
            </a:r>
          </a:p>
          <a:p>
            <a:pPr marL="0" indent="0">
              <a:buNone/>
            </a:pPr>
            <a:r>
              <a:rPr lang="en-US" sz="5800" dirty="0"/>
              <a:t> </a:t>
            </a:r>
            <a:r>
              <a:rPr lang="en-US" sz="5800" dirty="0" smtClean="0"/>
              <a:t>               </a:t>
            </a:r>
            <a:r>
              <a:rPr lang="en-US" sz="5100" dirty="0" smtClean="0"/>
              <a:t>  </a:t>
            </a:r>
          </a:p>
          <a:p>
            <a:pPr marL="0" indent="0">
              <a:buNone/>
            </a:pPr>
            <a:r>
              <a:rPr lang="en-US" sz="7000" dirty="0"/>
              <a:t> </a:t>
            </a:r>
            <a:r>
              <a:rPr lang="en-US" sz="7000" dirty="0" smtClean="0"/>
              <a:t>    </a:t>
            </a:r>
          </a:p>
          <a:p>
            <a:pPr marL="0" indent="0">
              <a:buNone/>
            </a:pPr>
            <a:r>
              <a:rPr lang="en-US" sz="5000" dirty="0"/>
              <a:t> </a:t>
            </a:r>
            <a:r>
              <a:rPr lang="en-US" sz="5000" dirty="0" smtClean="0"/>
              <a:t>    </a:t>
            </a:r>
            <a:endParaRPr lang="en-US" sz="5000" dirty="0"/>
          </a:p>
        </p:txBody>
      </p:sp>
      <p:sp>
        <p:nvSpPr>
          <p:cNvPr id="4" name="Subtitle 2"/>
          <p:cNvSpPr txBox="1">
            <a:spLocks/>
          </p:cNvSpPr>
          <p:nvPr/>
        </p:nvSpPr>
        <p:spPr>
          <a:xfrm>
            <a:off x="208344" y="1588874"/>
            <a:ext cx="11528385" cy="856526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10. Products extracted from the sea bed or below the sea bed which is situated</a:t>
            </a:r>
          </a:p>
          <a:p>
            <a:pPr marL="0" indent="0">
              <a:buNone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outside its territorial waters, provided that it has exclusive exploitation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5" name="Picture 4" descr="Image result for Pictures of products extracted from sea bed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9581" y="3134417"/>
            <a:ext cx="6736466" cy="31732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1806377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5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99651"/>
          </a:xfrm>
        </p:spPr>
        <p:txBody>
          <a:bodyPr/>
          <a:lstStyle/>
          <a:p>
            <a:pPr algn="ctr"/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EXAMPLES  OF WHOLLY OBTAINED </a:t>
            </a:r>
            <a:r>
              <a:rPr lang="en-US" sz="2000" dirty="0"/>
              <a:t>Cont.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5910" y="1542197"/>
            <a:ext cx="10807890" cy="4634766"/>
          </a:xfrm>
          <a:noFill/>
        </p:spPr>
        <p:txBody>
          <a:bodyPr>
            <a:normAutofit fontScale="62500" lnSpcReduction="20000"/>
          </a:bodyPr>
          <a:lstStyle/>
          <a:p>
            <a:pPr marL="0" indent="0" algn="just">
              <a:buNone/>
            </a:pPr>
            <a:r>
              <a:rPr lang="en-US" sz="14400" dirty="0" smtClean="0"/>
              <a:t> </a:t>
            </a:r>
            <a:r>
              <a:rPr lang="en-US" sz="5100" dirty="0" smtClean="0"/>
              <a:t>10. Products p</a:t>
            </a:r>
            <a:r>
              <a:rPr lang="en-US" sz="5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roduced </a:t>
            </a:r>
            <a:r>
              <a:rPr lang="en-US" sz="5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goods exclusively from originating </a:t>
            </a:r>
            <a:endParaRPr lang="en-US" sz="51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en-US" sz="5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products </a:t>
            </a:r>
            <a:r>
              <a:rPr lang="en-US" sz="5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specified in </a:t>
            </a:r>
            <a:r>
              <a:rPr lang="en-US" sz="5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(1-10)</a:t>
            </a:r>
            <a:endParaRPr lang="en-US" sz="5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just">
              <a:buNone/>
            </a:pPr>
            <a:endParaRPr lang="en-US" sz="5800" dirty="0" smtClean="0"/>
          </a:p>
          <a:p>
            <a:pPr marL="0" lvl="0" indent="0" algn="just">
              <a:buNone/>
            </a:pPr>
            <a:r>
              <a:rPr lang="en-US" sz="5800" dirty="0"/>
              <a:t> </a:t>
            </a:r>
            <a:r>
              <a:rPr lang="en-US" sz="5800" dirty="0" smtClean="0"/>
              <a:t> </a:t>
            </a:r>
            <a:r>
              <a:rPr lang="en-US" sz="5100" dirty="0" smtClean="0"/>
              <a:t>11.</a:t>
            </a:r>
            <a:r>
              <a:rPr lang="en-US" sz="5100" dirty="0" smtClean="0">
                <a:latin typeface="Times New Roman" pitchFamily="18" charset="0"/>
                <a:cs typeface="Times New Roman" pitchFamily="18" charset="0"/>
              </a:rPr>
              <a:t> Electrical </a:t>
            </a:r>
            <a:r>
              <a:rPr lang="en-US" sz="5100" dirty="0">
                <a:latin typeface="Times New Roman" pitchFamily="18" charset="0"/>
                <a:cs typeface="Times New Roman" pitchFamily="18" charset="0"/>
              </a:rPr>
              <a:t>energy produced in the Member </a:t>
            </a:r>
            <a:r>
              <a:rPr lang="en-US" sz="5100" dirty="0" smtClean="0">
                <a:latin typeface="Times New Roman" pitchFamily="18" charset="0"/>
                <a:cs typeface="Times New Roman" pitchFamily="18" charset="0"/>
              </a:rPr>
              <a:t>States</a:t>
            </a:r>
            <a:endParaRPr lang="en-US" sz="45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en-US" sz="5800" dirty="0" smtClean="0"/>
              <a:t>                </a:t>
            </a:r>
            <a:r>
              <a:rPr lang="en-US" sz="5100" dirty="0" smtClean="0"/>
              <a:t>  </a:t>
            </a:r>
          </a:p>
          <a:p>
            <a:pPr marL="0" indent="0">
              <a:buNone/>
            </a:pPr>
            <a:r>
              <a:rPr lang="en-US" sz="7000" dirty="0"/>
              <a:t> </a:t>
            </a:r>
            <a:r>
              <a:rPr lang="en-US" sz="7000" dirty="0" smtClean="0"/>
              <a:t>    </a:t>
            </a:r>
          </a:p>
          <a:p>
            <a:pPr marL="0" indent="0">
              <a:buNone/>
            </a:pPr>
            <a:r>
              <a:rPr lang="en-US" sz="5000" dirty="0"/>
              <a:t> </a:t>
            </a:r>
            <a:r>
              <a:rPr lang="en-US" sz="5000" dirty="0" smtClean="0"/>
              <a:t>    </a:t>
            </a:r>
            <a:endParaRPr lang="en-US" sz="5000" dirty="0"/>
          </a:p>
        </p:txBody>
      </p:sp>
    </p:spTree>
    <p:extLst>
      <p:ext uri="{BB962C8B-B14F-4D97-AF65-F5344CB8AC3E}">
        <p14:creationId xmlns:p14="http://schemas.microsoft.com/office/powerpoint/2010/main" val="400605926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5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9172074" cy="777875"/>
          </a:xfrm>
        </p:spPr>
        <p:txBody>
          <a:bodyPr>
            <a:normAutofit/>
          </a:bodyPr>
          <a:lstStyle/>
          <a:p>
            <a:pPr algn="ctr"/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WP’S FARMULA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5910" y="1542197"/>
            <a:ext cx="10807890" cy="5002982"/>
          </a:xfrm>
          <a:noFill/>
        </p:spPr>
        <p:txBody>
          <a:bodyPr>
            <a:normAutofit fontScale="25000" lnSpcReduction="20000"/>
          </a:bodyPr>
          <a:lstStyle/>
          <a:p>
            <a:pPr>
              <a:lnSpc>
                <a:spcPct val="120000"/>
              </a:lnSpc>
              <a:buClr>
                <a:srgbClr val="0070C0"/>
              </a:buClr>
              <a:buFont typeface="Wingdings" panose="05000000000000000000" pitchFamily="2" charset="2"/>
              <a:buChar char="§"/>
            </a:pPr>
            <a:r>
              <a:rPr lang="en-US" altLang="fr-FR" sz="11200" dirty="0" smtClean="0"/>
              <a:t> </a:t>
            </a:r>
            <a:r>
              <a:rPr lang="en-GB" altLang="fr-FR" sz="11200" dirty="0" smtClean="0"/>
              <a:t>Goods </a:t>
            </a:r>
            <a:r>
              <a:rPr lang="en-GB" altLang="fr-FR" sz="11200" dirty="0"/>
              <a:t>are regarded as WHOLLY PRODUCED within ECOWAS, </a:t>
            </a:r>
            <a:endParaRPr lang="en-GB" altLang="fr-FR" sz="11200" dirty="0" smtClean="0"/>
          </a:p>
          <a:p>
            <a:pPr marL="0" indent="0">
              <a:lnSpc>
                <a:spcPct val="120000"/>
              </a:lnSpc>
              <a:buClr>
                <a:srgbClr val="0070C0"/>
              </a:buClr>
              <a:buNone/>
            </a:pPr>
            <a:r>
              <a:rPr lang="en-GB" altLang="fr-FR" sz="11200" dirty="0" smtClean="0"/>
              <a:t>   if </a:t>
            </a:r>
            <a:r>
              <a:rPr lang="en-GB" altLang="fr-FR" sz="11200" dirty="0"/>
              <a:t>at least 60% of the total quantity of raw materials used </a:t>
            </a:r>
            <a:endParaRPr lang="en-GB" altLang="fr-FR" sz="11200" dirty="0" smtClean="0"/>
          </a:p>
          <a:p>
            <a:pPr marL="0" indent="0">
              <a:lnSpc>
                <a:spcPct val="120000"/>
              </a:lnSpc>
              <a:buClr>
                <a:srgbClr val="0070C0"/>
              </a:buClr>
              <a:buNone/>
            </a:pPr>
            <a:r>
              <a:rPr lang="en-GB" altLang="fr-FR" sz="11200" dirty="0" smtClean="0"/>
              <a:t>   originate </a:t>
            </a:r>
            <a:r>
              <a:rPr lang="en-GB" altLang="fr-FR" sz="11200" dirty="0"/>
              <a:t>from the </a:t>
            </a:r>
            <a:r>
              <a:rPr lang="en-GB" altLang="fr-FR" sz="11200" dirty="0" smtClean="0"/>
              <a:t>ECOWAS region quantity </a:t>
            </a:r>
            <a:r>
              <a:rPr lang="en-GB" altLang="fr-FR" sz="11200" dirty="0"/>
              <a:t>of raw materials </a:t>
            </a:r>
            <a:endParaRPr lang="en-GB" altLang="fr-FR" sz="11200" dirty="0" smtClean="0"/>
          </a:p>
          <a:p>
            <a:pPr marL="0" indent="0">
              <a:lnSpc>
                <a:spcPct val="120000"/>
              </a:lnSpc>
              <a:buClr>
                <a:srgbClr val="0070C0"/>
              </a:buClr>
              <a:buNone/>
            </a:pPr>
            <a:r>
              <a:rPr lang="en-GB" altLang="fr-FR" sz="11200" dirty="0"/>
              <a:t> </a:t>
            </a:r>
            <a:r>
              <a:rPr lang="en-GB" altLang="fr-FR" sz="11200" dirty="0" smtClean="0"/>
              <a:t>  used </a:t>
            </a:r>
            <a:r>
              <a:rPr lang="en-GB" altLang="fr-FR" sz="11200" dirty="0"/>
              <a:t>originate from the ECOWAS </a:t>
            </a:r>
            <a:r>
              <a:rPr lang="en-GB" altLang="fr-FR" sz="11200" dirty="0" smtClean="0"/>
              <a:t>region</a:t>
            </a:r>
          </a:p>
          <a:p>
            <a:pPr marL="0" indent="0">
              <a:lnSpc>
                <a:spcPct val="120000"/>
              </a:lnSpc>
              <a:buClr>
                <a:srgbClr val="0070C0"/>
              </a:buClr>
              <a:buNone/>
            </a:pPr>
            <a:r>
              <a:rPr lang="en-GB" altLang="fr-FR" sz="11200" b="1" dirty="0"/>
              <a:t> </a:t>
            </a:r>
            <a:r>
              <a:rPr lang="en-GB" altLang="fr-FR" sz="11200" b="1" dirty="0" smtClean="0"/>
              <a:t>  WP</a:t>
            </a:r>
            <a:r>
              <a:rPr lang="en-GB" altLang="fr-FR" sz="11200" b="1" dirty="0"/>
              <a:t>= ECOWAS </a:t>
            </a:r>
            <a:r>
              <a:rPr lang="en-GB" altLang="fr-FR" sz="11200" b="1" dirty="0" smtClean="0"/>
              <a:t>RM/(</a:t>
            </a:r>
            <a:r>
              <a:rPr lang="en-GB" altLang="fr-FR" sz="11200" b="1" dirty="0"/>
              <a:t>ECOWAS RM + FOREIGN RM) in </a:t>
            </a:r>
            <a:r>
              <a:rPr lang="en-GB" altLang="fr-FR" sz="11200" b="1" dirty="0" smtClean="0"/>
              <a:t>%</a:t>
            </a:r>
          </a:p>
          <a:p>
            <a:pPr marL="0" indent="0">
              <a:lnSpc>
                <a:spcPct val="120000"/>
              </a:lnSpc>
              <a:buClr>
                <a:srgbClr val="0070C0"/>
              </a:buClr>
              <a:buNone/>
            </a:pPr>
            <a:r>
              <a:rPr lang="en-GB" altLang="fr-FR" sz="11200" dirty="0" smtClean="0"/>
              <a:t>   Where </a:t>
            </a:r>
          </a:p>
          <a:p>
            <a:pPr marL="0" indent="0">
              <a:lnSpc>
                <a:spcPct val="120000"/>
              </a:lnSpc>
              <a:buClr>
                <a:srgbClr val="0070C0"/>
              </a:buClr>
              <a:buNone/>
            </a:pPr>
            <a:r>
              <a:rPr lang="en-GB" altLang="fr-FR" sz="11200" dirty="0"/>
              <a:t> </a:t>
            </a:r>
            <a:r>
              <a:rPr lang="en-GB" altLang="fr-FR" sz="11200" dirty="0" smtClean="0"/>
              <a:t>  ECOWAS </a:t>
            </a:r>
            <a:r>
              <a:rPr lang="en-GB" altLang="fr-FR" sz="11200" dirty="0"/>
              <a:t>RM: Quantity of raw materials originated from </a:t>
            </a:r>
            <a:r>
              <a:rPr lang="en-GB" altLang="fr-FR" sz="11200" dirty="0" smtClean="0"/>
              <a:t>ECOWAS</a:t>
            </a:r>
          </a:p>
          <a:p>
            <a:pPr marL="0" indent="0">
              <a:lnSpc>
                <a:spcPct val="120000"/>
              </a:lnSpc>
              <a:buClr>
                <a:srgbClr val="0070C0"/>
              </a:buClr>
              <a:buNone/>
            </a:pPr>
            <a:r>
              <a:rPr lang="en-GB" altLang="fr-FR" sz="11200" dirty="0" smtClean="0"/>
              <a:t>   FOREIGN </a:t>
            </a:r>
            <a:r>
              <a:rPr lang="en-GB" altLang="fr-FR" sz="11200" dirty="0"/>
              <a:t>RM: Quantity of raw materials originated from </a:t>
            </a:r>
            <a:r>
              <a:rPr lang="en-GB" altLang="fr-FR" sz="11200" dirty="0" smtClean="0"/>
              <a:t>Foreign</a:t>
            </a:r>
          </a:p>
          <a:p>
            <a:pPr marL="0" indent="0">
              <a:lnSpc>
                <a:spcPct val="120000"/>
              </a:lnSpc>
              <a:buClr>
                <a:srgbClr val="0070C0"/>
              </a:buClr>
              <a:buNone/>
            </a:pPr>
            <a:r>
              <a:rPr lang="en-GB" altLang="fr-FR" sz="11200" dirty="0" smtClean="0"/>
              <a:t>  =WP </a:t>
            </a:r>
            <a:r>
              <a:rPr lang="en-GB" altLang="fr-FR" sz="11200" dirty="0"/>
              <a:t>&gt; 60%</a:t>
            </a:r>
          </a:p>
          <a:p>
            <a:pPr marL="0" lvl="0" indent="0" algn="just">
              <a:buNone/>
            </a:pPr>
            <a:endParaRPr lang="en-US" sz="5800" dirty="0" smtClean="0"/>
          </a:p>
          <a:p>
            <a:pPr marL="0" indent="0">
              <a:buNone/>
            </a:pPr>
            <a:r>
              <a:rPr lang="en-US" sz="5800" dirty="0"/>
              <a:t> </a:t>
            </a:r>
            <a:r>
              <a:rPr lang="en-US" sz="5800" dirty="0" smtClean="0"/>
              <a:t>    </a:t>
            </a:r>
          </a:p>
          <a:p>
            <a:pPr marL="0" indent="0">
              <a:buNone/>
            </a:pPr>
            <a:r>
              <a:rPr lang="en-US" sz="5800" dirty="0"/>
              <a:t> </a:t>
            </a:r>
            <a:r>
              <a:rPr lang="en-US" sz="5800" dirty="0" smtClean="0"/>
              <a:t>               </a:t>
            </a:r>
            <a:r>
              <a:rPr lang="en-US" sz="5100" dirty="0" smtClean="0"/>
              <a:t>  </a:t>
            </a:r>
          </a:p>
          <a:p>
            <a:pPr marL="0" indent="0">
              <a:buNone/>
            </a:pPr>
            <a:r>
              <a:rPr lang="en-US" sz="7000" dirty="0"/>
              <a:t> </a:t>
            </a:r>
            <a:r>
              <a:rPr lang="en-US" sz="7000" dirty="0" smtClean="0"/>
              <a:t>    </a:t>
            </a:r>
          </a:p>
          <a:p>
            <a:pPr marL="0" indent="0">
              <a:buNone/>
            </a:pPr>
            <a:r>
              <a:rPr lang="en-US" sz="5000" dirty="0"/>
              <a:t> </a:t>
            </a:r>
            <a:r>
              <a:rPr lang="en-US" sz="5000" dirty="0" smtClean="0"/>
              <a:t>    </a:t>
            </a:r>
            <a:endParaRPr lang="en-US" sz="5000" dirty="0"/>
          </a:p>
        </p:txBody>
      </p:sp>
    </p:spTree>
    <p:extLst>
      <p:ext uri="{BB962C8B-B14F-4D97-AF65-F5344CB8AC3E}">
        <p14:creationId xmlns:p14="http://schemas.microsoft.com/office/powerpoint/2010/main" val="313103633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5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173164"/>
          </a:xfrm>
        </p:spPr>
        <p:txBody>
          <a:bodyPr>
            <a:noAutofit/>
          </a:bodyPr>
          <a:lstStyle/>
          <a:p>
            <a:pPr algn="ctr"/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SUBSTANTIAL TRANSFORMATION CRITERION</a:t>
            </a:r>
            <a:endParaRPr lang="en-US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5910" y="1690689"/>
            <a:ext cx="10807890" cy="4486274"/>
          </a:xfrm>
          <a:noFill/>
        </p:spPr>
        <p:txBody>
          <a:bodyPr>
            <a:normAutofit fontScale="55000" lnSpcReduction="20000"/>
          </a:bodyPr>
          <a:lstStyle/>
          <a:p>
            <a:pPr>
              <a:buFont typeface="Wingdings" panose="05000000000000000000" pitchFamily="2" charset="2"/>
              <a:buChar char="§"/>
            </a:pPr>
            <a:endParaRPr lang="en-US" sz="11100" dirty="0" smtClean="0"/>
          </a:p>
          <a:p>
            <a:pPr marL="0" indent="0">
              <a:buNone/>
            </a:pPr>
            <a:endParaRPr lang="en-US" sz="11100" dirty="0" smtClean="0"/>
          </a:p>
          <a:p>
            <a:pPr marL="0" indent="0">
              <a:buNone/>
            </a:pPr>
            <a:endParaRPr lang="en-US" sz="5800" dirty="0" smtClean="0"/>
          </a:p>
          <a:p>
            <a:pPr marL="0" indent="0">
              <a:buNone/>
            </a:pPr>
            <a:endParaRPr lang="en-US" sz="5800" dirty="0" smtClean="0"/>
          </a:p>
          <a:p>
            <a:pPr marL="0" indent="0">
              <a:buNone/>
            </a:pPr>
            <a:r>
              <a:rPr lang="en-US" sz="5800" dirty="0"/>
              <a:t> </a:t>
            </a:r>
            <a:r>
              <a:rPr lang="en-US" sz="5800" dirty="0" smtClean="0"/>
              <a:t>    </a:t>
            </a:r>
          </a:p>
          <a:p>
            <a:pPr marL="0" indent="0">
              <a:buNone/>
            </a:pPr>
            <a:r>
              <a:rPr lang="en-US" sz="5800" dirty="0"/>
              <a:t> </a:t>
            </a:r>
            <a:r>
              <a:rPr lang="en-US" sz="5800" dirty="0" smtClean="0"/>
              <a:t>               </a:t>
            </a:r>
            <a:r>
              <a:rPr lang="en-US" sz="5100" dirty="0" smtClean="0"/>
              <a:t>  </a:t>
            </a:r>
          </a:p>
          <a:p>
            <a:pPr marL="0" indent="0">
              <a:buNone/>
            </a:pPr>
            <a:r>
              <a:rPr lang="en-US" sz="7000" dirty="0"/>
              <a:t> </a:t>
            </a:r>
            <a:r>
              <a:rPr lang="en-US" sz="7000" dirty="0" smtClean="0"/>
              <a:t>    </a:t>
            </a:r>
          </a:p>
          <a:p>
            <a:pPr marL="0" indent="0">
              <a:buNone/>
            </a:pPr>
            <a:r>
              <a:rPr lang="en-US" sz="5000" dirty="0"/>
              <a:t> </a:t>
            </a:r>
            <a:r>
              <a:rPr lang="en-US" sz="5000" dirty="0" smtClean="0"/>
              <a:t>    </a:t>
            </a:r>
            <a:endParaRPr lang="en-US" sz="5000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698310" y="1690689"/>
            <a:ext cx="10807890" cy="4638673"/>
          </a:xfrm>
          <a:prstGeom prst="rect">
            <a:avLst/>
          </a:prstGeom>
          <a:noFill/>
        </p:spPr>
        <p:txBody>
          <a:bodyPr vert="horz" lIns="91440" tIns="45720" rIns="91440" bIns="45720" rtlCol="0">
            <a:normAutofit fontScale="5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Char char="§"/>
            </a:pPr>
            <a:endParaRPr lang="en-US" sz="11100" smtClean="0"/>
          </a:p>
          <a:p>
            <a:pPr marL="0" indent="0">
              <a:buFont typeface="Arial" panose="020B0604020202020204" pitchFamily="34" charset="0"/>
              <a:buNone/>
            </a:pPr>
            <a:endParaRPr lang="en-US" sz="11100" smtClean="0"/>
          </a:p>
          <a:p>
            <a:pPr marL="0" indent="0">
              <a:buFont typeface="Arial" panose="020B0604020202020204" pitchFamily="34" charset="0"/>
              <a:buNone/>
            </a:pPr>
            <a:endParaRPr lang="en-US" sz="5800" smtClean="0"/>
          </a:p>
          <a:p>
            <a:pPr marL="0" indent="0">
              <a:buFont typeface="Arial" panose="020B0604020202020204" pitchFamily="34" charset="0"/>
              <a:buNone/>
            </a:pPr>
            <a:endParaRPr lang="en-US" sz="5800" smtClean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5800" smtClean="0"/>
              <a:t>    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5800" smtClean="0"/>
              <a:t>                </a:t>
            </a:r>
            <a:r>
              <a:rPr lang="en-US" sz="5100" smtClean="0"/>
              <a:t> 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7000" smtClean="0"/>
              <a:t>    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5000" smtClean="0"/>
              <a:t>     </a:t>
            </a:r>
            <a:endParaRPr lang="en-US" sz="5000" dirty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698310" y="1690689"/>
            <a:ext cx="10960290" cy="4791073"/>
          </a:xfrm>
          <a:prstGeom prst="rect">
            <a:avLst/>
          </a:prstGeom>
          <a:noFill/>
        </p:spPr>
        <p:txBody>
          <a:bodyPr vert="horz" lIns="91440" tIns="45720" rIns="91440" bIns="45720" rtlCol="0">
            <a:normAutofit fontScale="2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en-US" sz="1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There are 3 major criteria: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US" sz="1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1. Change of Tariff Classification criterion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US" sz="1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Value Added (ad valorem percentage) criterion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US" sz="1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Manufacture or Processing operations (technical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US" sz="1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requirement) criterion. </a:t>
            </a:r>
          </a:p>
          <a:p>
            <a:pPr>
              <a:buFont typeface="Wingdings" panose="05000000000000000000" pitchFamily="2" charset="2"/>
              <a:buChar char="§"/>
            </a:pPr>
            <a:endParaRPr lang="en-US" sz="11100" dirty="0" smtClean="0"/>
          </a:p>
          <a:p>
            <a:pPr marL="0" indent="0">
              <a:buFont typeface="Arial" panose="020B0604020202020204" pitchFamily="34" charset="0"/>
              <a:buNone/>
            </a:pPr>
            <a:endParaRPr lang="en-US" sz="11100" dirty="0" smtClean="0"/>
          </a:p>
          <a:p>
            <a:pPr marL="0" indent="0">
              <a:buFont typeface="Arial" panose="020B0604020202020204" pitchFamily="34" charset="0"/>
              <a:buNone/>
            </a:pPr>
            <a:endParaRPr lang="en-US" sz="5800" dirty="0" smtClean="0"/>
          </a:p>
          <a:p>
            <a:pPr marL="0" indent="0">
              <a:buFont typeface="Arial" panose="020B0604020202020204" pitchFamily="34" charset="0"/>
              <a:buNone/>
            </a:pPr>
            <a:endParaRPr lang="en-US" sz="5800" dirty="0" smtClean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5800" dirty="0" smtClean="0"/>
              <a:t>    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5800" dirty="0" smtClean="0"/>
              <a:t>                </a:t>
            </a:r>
            <a:r>
              <a:rPr lang="en-US" sz="5100" dirty="0" smtClean="0"/>
              <a:t> 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7000" dirty="0" smtClean="0"/>
              <a:t>    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5000" dirty="0" smtClean="0"/>
              <a:t>     </a:t>
            </a:r>
            <a:endParaRPr lang="en-US" sz="5000" dirty="0"/>
          </a:p>
        </p:txBody>
      </p:sp>
    </p:spTree>
    <p:extLst>
      <p:ext uri="{BB962C8B-B14F-4D97-AF65-F5344CB8AC3E}">
        <p14:creationId xmlns:p14="http://schemas.microsoft.com/office/powerpoint/2010/main" val="404205605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5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50753"/>
          </a:xfrm>
        </p:spPr>
        <p:txBody>
          <a:bodyPr>
            <a:normAutofit fontScale="90000"/>
          </a:bodyPr>
          <a:lstStyle/>
          <a:p>
            <a:pPr algn="ctr"/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SUBSTANTIAL TRANSFORMATION </a:t>
            </a:r>
            <a:r>
              <a:rPr lang="en-US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CRITERION </a:t>
            </a:r>
            <a:r>
              <a:rPr lang="en-US" sz="27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cont.</a:t>
            </a:r>
            <a:endParaRPr lang="en-US" sz="1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0481" y="1115878"/>
            <a:ext cx="11683923" cy="5061085"/>
          </a:xfrm>
          <a:noFill/>
        </p:spPr>
        <p:txBody>
          <a:bodyPr>
            <a:normAutofit fontScale="92500" lnSpcReduction="10000"/>
          </a:bodyPr>
          <a:lstStyle/>
          <a:p>
            <a:pPr marL="0" lvl="0" indent="0" algn="just">
              <a:buNone/>
            </a:pPr>
            <a:r>
              <a:rPr lang="en-US" sz="14400" dirty="0" smtClean="0"/>
              <a:t> </a:t>
            </a:r>
            <a:endParaRPr lang="en-US" sz="5800" dirty="0" smtClean="0"/>
          </a:p>
          <a:p>
            <a:pPr marL="0" indent="0">
              <a:buNone/>
            </a:pPr>
            <a:r>
              <a:rPr lang="en-US" sz="5800" dirty="0"/>
              <a:t> </a:t>
            </a:r>
            <a:r>
              <a:rPr lang="en-US" sz="5800" dirty="0" smtClean="0"/>
              <a:t>    </a:t>
            </a:r>
          </a:p>
          <a:p>
            <a:pPr marL="0" indent="0">
              <a:buNone/>
            </a:pPr>
            <a:r>
              <a:rPr lang="en-US" sz="5800" dirty="0"/>
              <a:t> </a:t>
            </a:r>
            <a:r>
              <a:rPr lang="en-US" sz="5800" dirty="0" smtClean="0"/>
              <a:t>               </a:t>
            </a:r>
            <a:r>
              <a:rPr lang="en-US" sz="5100" dirty="0" smtClean="0"/>
              <a:t>  </a:t>
            </a:r>
          </a:p>
          <a:p>
            <a:pPr marL="0" indent="0">
              <a:buNone/>
            </a:pPr>
            <a:r>
              <a:rPr lang="en-US" sz="7000" dirty="0"/>
              <a:t> </a:t>
            </a:r>
            <a:r>
              <a:rPr lang="en-US" sz="7000" dirty="0" smtClean="0"/>
              <a:t>    </a:t>
            </a:r>
          </a:p>
          <a:p>
            <a:pPr marL="0" indent="0">
              <a:buNone/>
            </a:pPr>
            <a:r>
              <a:rPr lang="en-US" sz="5000" dirty="0"/>
              <a:t> </a:t>
            </a:r>
            <a:r>
              <a:rPr lang="en-US" sz="5000" dirty="0" smtClean="0"/>
              <a:t>    </a:t>
            </a:r>
            <a:endParaRPr lang="en-US" sz="5000" dirty="0"/>
          </a:p>
        </p:txBody>
      </p:sp>
      <p:sp>
        <p:nvSpPr>
          <p:cNvPr id="5" name="TextBox 4"/>
          <p:cNvSpPr txBox="1"/>
          <p:nvPr/>
        </p:nvSpPr>
        <p:spPr>
          <a:xfrm>
            <a:off x="337595" y="1351161"/>
            <a:ext cx="1151681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What is sufficient working or processing?</a:t>
            </a:r>
          </a:p>
          <a:p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Products which incorporate materials NOT WHOLLY OBTAINED but which have undergone SUFFICIENT TRANSFORMATION OR PROCESSING.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5" descr="C:\Users\ASneh\Documents\Wood pic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8503" y="3365519"/>
            <a:ext cx="5400675" cy="292974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20187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t="-5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3600" dirty="0" smtClean="0"/>
              <a:t>INTRODUCTION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558344"/>
            <a:ext cx="10515600" cy="4618619"/>
          </a:xfrm>
          <a:noFill/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Rules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of Origin (RO) are the means by which we determine where goods 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originate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i.e. not where they have been shipped from, but where they are deemed to have been </a:t>
            </a:r>
            <a:r>
              <a:rPr lang="en-US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produced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or </a:t>
            </a:r>
            <a:r>
              <a:rPr lang="en-US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manufactured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70000"/>
              </a:lnSpc>
              <a:buNone/>
            </a:pPr>
            <a:endParaRPr lang="en-GB" sz="5100" dirty="0"/>
          </a:p>
          <a:p>
            <a:pPr marL="0" indent="0">
              <a:buNone/>
            </a:pPr>
            <a:r>
              <a:rPr lang="en-US" dirty="0" smtClean="0"/>
              <a:t>  </a:t>
            </a:r>
          </a:p>
          <a:p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872766" y="6375042"/>
            <a:ext cx="4893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1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E0CC3A-0B67-4337-8D9A-F15E79C0486E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1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4808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5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5910" y="365125"/>
            <a:ext cx="10960290" cy="1079455"/>
          </a:xfrm>
        </p:spPr>
        <p:txBody>
          <a:bodyPr>
            <a:normAutofit/>
          </a:bodyPr>
          <a:lstStyle/>
          <a:p>
            <a:pPr algn="ctr"/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WHAT IS CHANGE OF TARIFF CLASSIFICATION?</a:t>
            </a: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5910" y="1983345"/>
            <a:ext cx="10807890" cy="4193617"/>
          </a:xfrm>
          <a:noFill/>
        </p:spPr>
        <p:txBody>
          <a:bodyPr>
            <a:normAutofit fontScale="47500" lnSpcReduction="20000"/>
          </a:bodyPr>
          <a:lstStyle/>
          <a:p>
            <a:pPr>
              <a:buFont typeface="Wingdings" panose="05000000000000000000" pitchFamily="2" charset="2"/>
              <a:buChar char="§"/>
            </a:pPr>
            <a:endParaRPr lang="en-US" sz="11100" dirty="0" smtClean="0"/>
          </a:p>
          <a:p>
            <a:pPr marL="0" indent="0">
              <a:buNone/>
            </a:pPr>
            <a:endParaRPr lang="en-US" sz="11100" dirty="0" smtClean="0"/>
          </a:p>
          <a:p>
            <a:pPr marL="0" indent="0">
              <a:buNone/>
            </a:pPr>
            <a:endParaRPr lang="en-US" sz="5800" dirty="0" smtClean="0"/>
          </a:p>
          <a:p>
            <a:pPr marL="0" indent="0">
              <a:buNone/>
            </a:pPr>
            <a:endParaRPr lang="en-US" sz="5800" dirty="0" smtClean="0"/>
          </a:p>
          <a:p>
            <a:pPr marL="0" indent="0">
              <a:buNone/>
            </a:pPr>
            <a:r>
              <a:rPr lang="en-US" sz="5800" dirty="0"/>
              <a:t> </a:t>
            </a:r>
            <a:r>
              <a:rPr lang="en-US" sz="5800" dirty="0" smtClean="0"/>
              <a:t>    </a:t>
            </a:r>
          </a:p>
          <a:p>
            <a:pPr marL="0" indent="0">
              <a:buNone/>
            </a:pPr>
            <a:r>
              <a:rPr lang="en-US" sz="5800" dirty="0"/>
              <a:t> </a:t>
            </a:r>
            <a:r>
              <a:rPr lang="en-US" sz="5800" dirty="0" smtClean="0"/>
              <a:t>               </a:t>
            </a:r>
            <a:r>
              <a:rPr lang="en-US" sz="5100" dirty="0" smtClean="0"/>
              <a:t>  </a:t>
            </a:r>
          </a:p>
          <a:p>
            <a:pPr marL="0" indent="0">
              <a:buNone/>
            </a:pPr>
            <a:r>
              <a:rPr lang="en-US" sz="7000" dirty="0"/>
              <a:t> </a:t>
            </a:r>
            <a:r>
              <a:rPr lang="en-US" sz="7000" dirty="0" smtClean="0"/>
              <a:t>    </a:t>
            </a:r>
          </a:p>
          <a:p>
            <a:pPr marL="0" indent="0">
              <a:buNone/>
            </a:pPr>
            <a:r>
              <a:rPr lang="en-US" sz="5000" dirty="0"/>
              <a:t> </a:t>
            </a:r>
            <a:r>
              <a:rPr lang="en-US" sz="5000" dirty="0" smtClean="0"/>
              <a:t>    </a:t>
            </a:r>
            <a:endParaRPr lang="en-US" sz="5000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698310" y="2135745"/>
            <a:ext cx="10807890" cy="4193617"/>
          </a:xfrm>
          <a:prstGeom prst="rect">
            <a:avLst/>
          </a:prstGeom>
          <a:noFill/>
        </p:spPr>
        <p:txBody>
          <a:bodyPr vert="horz" lIns="91440" tIns="45720" rIns="91440" bIns="45720" rtlCol="0">
            <a:normAutofit fontScale="4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Char char="§"/>
            </a:pPr>
            <a:endParaRPr lang="en-US" sz="11100" smtClean="0"/>
          </a:p>
          <a:p>
            <a:pPr marL="0" indent="0">
              <a:buFont typeface="Arial" panose="020B0604020202020204" pitchFamily="34" charset="0"/>
              <a:buNone/>
            </a:pPr>
            <a:endParaRPr lang="en-US" sz="11100" smtClean="0"/>
          </a:p>
          <a:p>
            <a:pPr marL="0" indent="0">
              <a:buFont typeface="Arial" panose="020B0604020202020204" pitchFamily="34" charset="0"/>
              <a:buNone/>
            </a:pPr>
            <a:endParaRPr lang="en-US" sz="5800" smtClean="0"/>
          </a:p>
          <a:p>
            <a:pPr marL="0" indent="0">
              <a:buFont typeface="Arial" panose="020B0604020202020204" pitchFamily="34" charset="0"/>
              <a:buNone/>
            </a:pPr>
            <a:endParaRPr lang="en-US" sz="5800" smtClean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5800" smtClean="0"/>
              <a:t>    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5800" smtClean="0"/>
              <a:t>                </a:t>
            </a:r>
            <a:r>
              <a:rPr lang="en-US" sz="5100" smtClean="0"/>
              <a:t> 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7000" smtClean="0"/>
              <a:t>    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5000" smtClean="0"/>
              <a:t>     </a:t>
            </a:r>
            <a:endParaRPr lang="en-US" sz="5000" dirty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437882" y="1596980"/>
            <a:ext cx="11068318" cy="4732382"/>
          </a:xfrm>
          <a:prstGeom prst="rect">
            <a:avLst/>
          </a:prstGeom>
          <a:noFill/>
        </p:spPr>
        <p:txBody>
          <a:bodyPr vert="horz" lIns="91440" tIns="45720" rIns="91440" bIns="45720" rtlCol="0">
            <a:normAutofit fontScale="2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buFont typeface="Wingdings" panose="05000000000000000000" pitchFamily="2" charset="2"/>
              <a:buChar char="§"/>
            </a:pPr>
            <a:r>
              <a:rPr lang="en-US" sz="14400" dirty="0"/>
              <a:t> </a:t>
            </a:r>
            <a:r>
              <a:rPr lang="en-US" sz="1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Good is considered substantially transformed when it is classified in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US" sz="1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heading or subheading (depending on the exact rule) different from all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US" sz="1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non originating materials used.</a:t>
            </a:r>
          </a:p>
          <a:p>
            <a:pPr marL="0" indent="0">
              <a:buNone/>
            </a:pPr>
            <a:r>
              <a:rPr lang="en-US" sz="1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</a:p>
          <a:p>
            <a:pPr marL="0" indent="0">
              <a:buNone/>
            </a:pPr>
            <a:r>
              <a:rPr lang="en-US" sz="1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Example:</a:t>
            </a:r>
          </a:p>
          <a:p>
            <a:pPr marL="0" indent="0">
              <a:buNone/>
            </a:pPr>
            <a:r>
              <a:rPr lang="en-US" sz="1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2523.10     = Cement clinkers   CHT</a:t>
            </a:r>
          </a:p>
          <a:p>
            <a:pPr marL="0" indent="0">
              <a:buNone/>
            </a:pPr>
            <a:r>
              <a:rPr lang="en-US" sz="1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2523.</a:t>
            </a:r>
            <a:r>
              <a:rPr lang="en-US" sz="14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  <a:r>
              <a:rPr lang="en-US" sz="1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= Portland cement</a:t>
            </a:r>
          </a:p>
          <a:p>
            <a:pPr marL="0" indent="0">
              <a:buNone/>
            </a:pPr>
            <a:endParaRPr lang="en-US" sz="11100" dirty="0" smtClean="0"/>
          </a:p>
          <a:p>
            <a:pPr marL="0" indent="0">
              <a:buNone/>
            </a:pPr>
            <a:r>
              <a:rPr lang="en-US" sz="11100" dirty="0"/>
              <a:t> </a:t>
            </a:r>
            <a:r>
              <a:rPr lang="en-US" sz="11100" dirty="0" smtClean="0"/>
              <a:t>  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sz="5800" dirty="0" smtClean="0"/>
          </a:p>
          <a:p>
            <a:pPr marL="0" indent="0">
              <a:buFont typeface="Arial" panose="020B0604020202020204" pitchFamily="34" charset="0"/>
              <a:buNone/>
            </a:pPr>
            <a:endParaRPr lang="en-US" sz="5800" dirty="0" smtClean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5800" dirty="0" smtClean="0"/>
              <a:t>    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5800" dirty="0" smtClean="0"/>
              <a:t>                </a:t>
            </a:r>
            <a:r>
              <a:rPr lang="en-US" sz="5100" dirty="0" smtClean="0"/>
              <a:t> 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7000" dirty="0" smtClean="0"/>
              <a:t>    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5000" dirty="0" smtClean="0"/>
              <a:t>     </a:t>
            </a:r>
            <a:endParaRPr lang="en-US" sz="5000" dirty="0"/>
          </a:p>
        </p:txBody>
      </p:sp>
      <p:sp>
        <p:nvSpPr>
          <p:cNvPr id="6" name="TextBox 5"/>
          <p:cNvSpPr txBox="1"/>
          <p:nvPr/>
        </p:nvSpPr>
        <p:spPr>
          <a:xfrm>
            <a:off x="8421329" y="234499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930027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5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5667" y="158496"/>
            <a:ext cx="11222350" cy="778550"/>
          </a:xfrm>
        </p:spPr>
        <p:txBody>
          <a:bodyPr>
            <a:noAutofit/>
          </a:bodyPr>
          <a:lstStyle/>
          <a:p>
            <a:pPr algn="ctr"/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CHANGE OF TARIFF HEADING CRITERION (CTC) </a:t>
            </a:r>
            <a:endParaRPr lang="en-US" sz="2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8345" y="976394"/>
            <a:ext cx="11528384" cy="5200569"/>
          </a:xfrm>
          <a:noFill/>
        </p:spPr>
        <p:txBody>
          <a:bodyPr>
            <a:normAutofit fontScale="92500" lnSpcReduction="10000"/>
          </a:bodyPr>
          <a:lstStyle/>
          <a:p>
            <a:pPr marL="0" lvl="0" indent="0" algn="just">
              <a:buNone/>
            </a:pPr>
            <a:r>
              <a:rPr lang="en-US" sz="14400" dirty="0" smtClean="0"/>
              <a:t> </a:t>
            </a:r>
            <a:endParaRPr lang="en-US" sz="5800" dirty="0" smtClean="0"/>
          </a:p>
          <a:p>
            <a:pPr marL="0" indent="0">
              <a:buNone/>
            </a:pPr>
            <a:r>
              <a:rPr lang="en-US" sz="5800" dirty="0"/>
              <a:t> </a:t>
            </a:r>
            <a:r>
              <a:rPr lang="en-US" sz="5800" dirty="0" smtClean="0"/>
              <a:t>    </a:t>
            </a:r>
          </a:p>
          <a:p>
            <a:pPr marL="0" indent="0">
              <a:buNone/>
            </a:pPr>
            <a:r>
              <a:rPr lang="en-US" sz="5800" dirty="0"/>
              <a:t> </a:t>
            </a:r>
            <a:r>
              <a:rPr lang="en-US" sz="5800" dirty="0" smtClean="0"/>
              <a:t>               </a:t>
            </a:r>
            <a:r>
              <a:rPr lang="en-US" sz="5100" dirty="0" smtClean="0"/>
              <a:t>  </a:t>
            </a:r>
          </a:p>
          <a:p>
            <a:pPr marL="0" indent="0">
              <a:buNone/>
            </a:pPr>
            <a:r>
              <a:rPr lang="en-US" sz="7000" dirty="0"/>
              <a:t> </a:t>
            </a:r>
            <a:r>
              <a:rPr lang="en-US" sz="7000" dirty="0" smtClean="0"/>
              <a:t>    </a:t>
            </a:r>
          </a:p>
          <a:p>
            <a:pPr marL="0" indent="0">
              <a:buNone/>
            </a:pPr>
            <a:r>
              <a:rPr lang="en-US" sz="5000" dirty="0"/>
              <a:t> </a:t>
            </a:r>
            <a:r>
              <a:rPr lang="en-US" sz="5000" dirty="0" smtClean="0"/>
              <a:t>    </a:t>
            </a:r>
            <a:endParaRPr lang="en-US" sz="5000" dirty="0"/>
          </a:p>
        </p:txBody>
      </p:sp>
      <p:pic>
        <p:nvPicPr>
          <p:cNvPr id="8" name="Picture 7" descr="http://www.kgw.com/img/resize/content.kgw.com/photo/2016/02/15/logging%20logs%20timber_1455556905815_265804_ver1.0.jpg?preset=534-401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126" y="1991036"/>
            <a:ext cx="3333750" cy="1355602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Right Arrow 8"/>
          <p:cNvSpPr/>
          <p:nvPr/>
        </p:nvSpPr>
        <p:spPr>
          <a:xfrm rot="5400000">
            <a:off x="1565089" y="3393852"/>
            <a:ext cx="451414" cy="4282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289127" y="3899075"/>
            <a:ext cx="33337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Wood sawn &amp; planed 44.07</a:t>
            </a:r>
          </a:p>
          <a:p>
            <a:pPr algn="ctr"/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 county R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Picture 10" descr="C:\Users\ASneh\Documents\Plank 1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666" y="4753265"/>
            <a:ext cx="3287210" cy="1580479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TextBox 11"/>
          <p:cNvSpPr txBox="1"/>
          <p:nvPr/>
        </p:nvSpPr>
        <p:spPr>
          <a:xfrm>
            <a:off x="335667" y="1164871"/>
            <a:ext cx="328721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Wood in the rough 44.03</a:t>
            </a:r>
          </a:p>
          <a:p>
            <a:pPr algn="ctr"/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Cut in Country A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3" name="Picture 12" descr="C:\Users\ASneh\Documents\Table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90346" y="2243327"/>
            <a:ext cx="3202267" cy="1777665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TextBox 13"/>
          <p:cNvSpPr txBox="1"/>
          <p:nvPr/>
        </p:nvSpPr>
        <p:spPr>
          <a:xfrm>
            <a:off x="8590346" y="1333939"/>
            <a:ext cx="328721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Made to furniture tables 94.03 in country Y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8548444" y="4685657"/>
            <a:ext cx="342417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Imported into country Z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Right Arrow 15"/>
          <p:cNvSpPr/>
          <p:nvPr/>
        </p:nvSpPr>
        <p:spPr>
          <a:xfrm rot="5400000">
            <a:off x="9967548" y="4139193"/>
            <a:ext cx="585968" cy="4282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ight Arrow 16"/>
          <p:cNvSpPr/>
          <p:nvPr/>
        </p:nvSpPr>
        <p:spPr>
          <a:xfrm rot="612112">
            <a:off x="4071850" y="2343477"/>
            <a:ext cx="3827130" cy="73871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FF0000"/>
                </a:solidFill>
              </a:rPr>
              <a:t>Country A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8" name="Right Arrow 17"/>
          <p:cNvSpPr/>
          <p:nvPr/>
        </p:nvSpPr>
        <p:spPr>
          <a:xfrm rot="20251285">
            <a:off x="3738766" y="4144745"/>
            <a:ext cx="4321221" cy="73647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FF0000"/>
                </a:solidFill>
              </a:rPr>
              <a:t>Country R 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840016" y="5805691"/>
            <a:ext cx="510443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Are the goods originate in country y? YES</a:t>
            </a:r>
            <a:endParaRPr 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8724127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5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5910" y="377317"/>
            <a:ext cx="10807890" cy="683387"/>
          </a:xfrm>
        </p:spPr>
        <p:txBody>
          <a:bodyPr>
            <a:normAutofit fontScale="90000"/>
          </a:bodyPr>
          <a:lstStyle/>
          <a:p>
            <a:pPr algn="ctr"/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CHANGE OF TARIFF HEADING CRITERION (CTC) </a:t>
            </a:r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/>
              <a:t>Cont.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3990" y="1133856"/>
            <a:ext cx="10807890" cy="5055299"/>
          </a:xfrm>
          <a:noFill/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en-US" sz="14400" dirty="0" smtClean="0"/>
              <a:t> </a:t>
            </a:r>
            <a:endParaRPr lang="en-US" sz="5100" dirty="0" smtClean="0"/>
          </a:p>
          <a:p>
            <a:pPr marL="0" indent="0">
              <a:buNone/>
            </a:pPr>
            <a:r>
              <a:rPr lang="en-US" sz="7000" dirty="0"/>
              <a:t> </a:t>
            </a:r>
            <a:r>
              <a:rPr lang="en-US" sz="7000" dirty="0" smtClean="0"/>
              <a:t>    </a:t>
            </a:r>
          </a:p>
          <a:p>
            <a:pPr marL="0" indent="0">
              <a:buNone/>
            </a:pPr>
            <a:r>
              <a:rPr lang="en-US" sz="5000" dirty="0"/>
              <a:t> </a:t>
            </a:r>
            <a:r>
              <a:rPr lang="en-US" sz="5000" dirty="0" smtClean="0"/>
              <a:t>    </a:t>
            </a:r>
            <a:endParaRPr lang="en-US" sz="5000" dirty="0"/>
          </a:p>
        </p:txBody>
      </p:sp>
      <p:sp>
        <p:nvSpPr>
          <p:cNvPr id="4" name="TextBox 3"/>
          <p:cNvSpPr txBox="1"/>
          <p:nvPr/>
        </p:nvSpPr>
        <p:spPr>
          <a:xfrm>
            <a:off x="950976" y="1332011"/>
            <a:ext cx="205010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Diamond </a:t>
            </a:r>
          </a:p>
          <a:p>
            <a:pPr algn="ctr"/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21.02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48512" y="4000359"/>
            <a:ext cx="164592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Gold</a:t>
            </a:r>
          </a:p>
          <a:p>
            <a:pPr algn="ctr"/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71.08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5" descr="C:\Users\ASneh\Documents\Gold 2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7695" y="2659745"/>
            <a:ext cx="2982459" cy="2833058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TextBox 7"/>
          <p:cNvSpPr txBox="1"/>
          <p:nvPr/>
        </p:nvSpPr>
        <p:spPr>
          <a:xfrm>
            <a:off x="5057891" y="1084281"/>
            <a:ext cx="328721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Jewelry </a:t>
            </a:r>
          </a:p>
          <a:p>
            <a:pPr algn="ctr"/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71.13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432157" y="3279648"/>
            <a:ext cx="279972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Does this qualify as originating? 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323176" y="4747202"/>
            <a:ext cx="16783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YES</a:t>
            </a:r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Right Arrow 10"/>
          <p:cNvSpPr/>
          <p:nvPr/>
        </p:nvSpPr>
        <p:spPr>
          <a:xfrm rot="1315759">
            <a:off x="2793207" y="2229667"/>
            <a:ext cx="2073261" cy="84528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FF0000"/>
                </a:solidFill>
              </a:rPr>
              <a:t>Diamond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2" name="Right Arrow 11"/>
          <p:cNvSpPr/>
          <p:nvPr/>
        </p:nvSpPr>
        <p:spPr>
          <a:xfrm rot="21007270">
            <a:off x="2554214" y="3845349"/>
            <a:ext cx="2156483" cy="73871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FF0000"/>
                </a:solidFill>
              </a:rPr>
              <a:t>Gold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2911929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5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921234"/>
          </a:xfrm>
        </p:spPr>
        <p:txBody>
          <a:bodyPr>
            <a:normAutofit/>
          </a:bodyPr>
          <a:lstStyle/>
          <a:p>
            <a:pPr algn="ctr"/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CTC’S FORMULA</a:t>
            </a: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5910" y="1983345"/>
            <a:ext cx="10807890" cy="4193617"/>
          </a:xfrm>
          <a:noFill/>
        </p:spPr>
        <p:txBody>
          <a:bodyPr>
            <a:normAutofit fontScale="47500" lnSpcReduction="20000"/>
          </a:bodyPr>
          <a:lstStyle/>
          <a:p>
            <a:pPr>
              <a:buFont typeface="Wingdings" panose="05000000000000000000" pitchFamily="2" charset="2"/>
              <a:buChar char="§"/>
            </a:pPr>
            <a:endParaRPr lang="en-US" sz="11100" dirty="0" smtClean="0"/>
          </a:p>
          <a:p>
            <a:pPr marL="0" indent="0">
              <a:buNone/>
            </a:pPr>
            <a:endParaRPr lang="en-US" sz="11100" dirty="0" smtClean="0"/>
          </a:p>
          <a:p>
            <a:pPr marL="0" indent="0">
              <a:buNone/>
            </a:pPr>
            <a:endParaRPr lang="en-US" sz="5800" dirty="0" smtClean="0"/>
          </a:p>
          <a:p>
            <a:pPr marL="0" indent="0">
              <a:buNone/>
            </a:pPr>
            <a:endParaRPr lang="en-US" sz="5800" dirty="0" smtClean="0"/>
          </a:p>
          <a:p>
            <a:pPr marL="0" indent="0">
              <a:buNone/>
            </a:pPr>
            <a:r>
              <a:rPr lang="en-US" sz="5800" dirty="0"/>
              <a:t> </a:t>
            </a:r>
            <a:r>
              <a:rPr lang="en-US" sz="5800" dirty="0" smtClean="0"/>
              <a:t>    </a:t>
            </a:r>
          </a:p>
          <a:p>
            <a:pPr marL="0" indent="0">
              <a:buNone/>
            </a:pPr>
            <a:r>
              <a:rPr lang="en-US" sz="5800" dirty="0"/>
              <a:t> </a:t>
            </a:r>
            <a:r>
              <a:rPr lang="en-US" sz="5800" dirty="0" smtClean="0"/>
              <a:t>               </a:t>
            </a:r>
            <a:r>
              <a:rPr lang="en-US" sz="5100" dirty="0" smtClean="0"/>
              <a:t>  </a:t>
            </a:r>
          </a:p>
          <a:p>
            <a:pPr marL="0" indent="0">
              <a:buNone/>
            </a:pPr>
            <a:r>
              <a:rPr lang="en-US" sz="7000" dirty="0"/>
              <a:t> </a:t>
            </a:r>
            <a:r>
              <a:rPr lang="en-US" sz="7000" dirty="0" smtClean="0"/>
              <a:t>    </a:t>
            </a:r>
          </a:p>
          <a:p>
            <a:pPr marL="0" indent="0">
              <a:buNone/>
            </a:pPr>
            <a:r>
              <a:rPr lang="en-US" sz="5000" dirty="0"/>
              <a:t> </a:t>
            </a:r>
            <a:r>
              <a:rPr lang="en-US" sz="5000" dirty="0" smtClean="0"/>
              <a:t>    </a:t>
            </a:r>
            <a:endParaRPr lang="en-US" sz="5000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698310" y="2135745"/>
            <a:ext cx="10807890" cy="4193617"/>
          </a:xfrm>
          <a:prstGeom prst="rect">
            <a:avLst/>
          </a:prstGeom>
          <a:noFill/>
        </p:spPr>
        <p:txBody>
          <a:bodyPr vert="horz" lIns="91440" tIns="45720" rIns="91440" bIns="45720" rtlCol="0">
            <a:normAutofit fontScale="4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Char char="§"/>
            </a:pPr>
            <a:endParaRPr lang="en-US" sz="11100" smtClean="0"/>
          </a:p>
          <a:p>
            <a:pPr marL="0" indent="0">
              <a:buFont typeface="Arial" panose="020B0604020202020204" pitchFamily="34" charset="0"/>
              <a:buNone/>
            </a:pPr>
            <a:endParaRPr lang="en-US" sz="11100" smtClean="0"/>
          </a:p>
          <a:p>
            <a:pPr marL="0" indent="0">
              <a:buFont typeface="Arial" panose="020B0604020202020204" pitchFamily="34" charset="0"/>
              <a:buNone/>
            </a:pPr>
            <a:endParaRPr lang="en-US" sz="5800" smtClean="0"/>
          </a:p>
          <a:p>
            <a:pPr marL="0" indent="0">
              <a:buFont typeface="Arial" panose="020B0604020202020204" pitchFamily="34" charset="0"/>
              <a:buNone/>
            </a:pPr>
            <a:endParaRPr lang="en-US" sz="5800" smtClean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5800" smtClean="0"/>
              <a:t>    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5800" smtClean="0"/>
              <a:t>                </a:t>
            </a:r>
            <a:r>
              <a:rPr lang="en-US" sz="5100" smtClean="0"/>
              <a:t> 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7000" smtClean="0"/>
              <a:t>    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5000" smtClean="0"/>
              <a:t>     </a:t>
            </a:r>
            <a:endParaRPr lang="en-US" sz="5000" dirty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437882" y="1596980"/>
            <a:ext cx="11068318" cy="4732382"/>
          </a:xfrm>
          <a:prstGeom prst="rect">
            <a:avLst/>
          </a:prstGeom>
          <a:noFill/>
        </p:spPr>
        <p:txBody>
          <a:bodyPr vert="horz" lIns="91440" tIns="45720" rIns="91440" bIns="45720" rtlCol="0">
            <a:normAutofit fontScale="2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buFont typeface="Wingdings" panose="05000000000000000000" pitchFamily="2" charset="2"/>
              <a:buChar char="§"/>
            </a:pPr>
            <a:r>
              <a:rPr lang="en-US" sz="14400" dirty="0"/>
              <a:t> </a:t>
            </a:r>
            <a:r>
              <a:rPr lang="en-US" sz="1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No special formula</a:t>
            </a:r>
          </a:p>
          <a:p>
            <a:pPr>
              <a:lnSpc>
                <a:spcPct val="120000"/>
              </a:lnSpc>
              <a:buFont typeface="Wingdings" panose="05000000000000000000" pitchFamily="2" charset="2"/>
              <a:buChar char="§"/>
            </a:pPr>
            <a:r>
              <a:rPr lang="en-US" sz="1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Tariff heading of final product is different from constituent 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US" sz="1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materials</a:t>
            </a:r>
          </a:p>
          <a:p>
            <a:pPr>
              <a:lnSpc>
                <a:spcPct val="120000"/>
              </a:lnSpc>
              <a:buFont typeface="Wingdings" panose="05000000000000000000" pitchFamily="2" charset="2"/>
              <a:buChar char="§"/>
            </a:pPr>
            <a:r>
              <a:rPr lang="en-US" sz="1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Worked beyond minimal operations</a:t>
            </a:r>
          </a:p>
          <a:p>
            <a:pPr>
              <a:lnSpc>
                <a:spcPct val="120000"/>
              </a:lnSpc>
              <a:buFont typeface="Wingdings" panose="05000000000000000000" pitchFamily="2" charset="2"/>
              <a:buChar char="§"/>
            </a:pPr>
            <a:r>
              <a:rPr lang="en-US" sz="1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Sometimes, eyes test.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US" sz="1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</a:p>
          <a:p>
            <a:pPr marL="0" indent="0">
              <a:buNone/>
            </a:pPr>
            <a:r>
              <a:rPr lang="en-US" sz="1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endParaRPr lang="en-US" sz="11100" dirty="0" smtClean="0"/>
          </a:p>
          <a:p>
            <a:pPr marL="0" indent="0">
              <a:buNone/>
            </a:pPr>
            <a:r>
              <a:rPr lang="en-US" sz="11100" dirty="0"/>
              <a:t> </a:t>
            </a:r>
            <a:r>
              <a:rPr lang="en-US" sz="11100" dirty="0" smtClean="0"/>
              <a:t>  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sz="5800" dirty="0" smtClean="0"/>
          </a:p>
          <a:p>
            <a:pPr marL="0" indent="0">
              <a:buFont typeface="Arial" panose="020B0604020202020204" pitchFamily="34" charset="0"/>
              <a:buNone/>
            </a:pPr>
            <a:endParaRPr lang="en-US" sz="5800" dirty="0" smtClean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5800" dirty="0" smtClean="0"/>
              <a:t>    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5800" dirty="0" smtClean="0"/>
              <a:t>                </a:t>
            </a:r>
            <a:r>
              <a:rPr lang="en-US" sz="5100" dirty="0" smtClean="0"/>
              <a:t> 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7000" dirty="0" smtClean="0"/>
              <a:t>    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5000" dirty="0" smtClean="0"/>
              <a:t>     </a:t>
            </a:r>
            <a:endParaRPr lang="en-US" sz="5000" dirty="0"/>
          </a:p>
        </p:txBody>
      </p:sp>
      <p:sp>
        <p:nvSpPr>
          <p:cNvPr id="6" name="TextBox 5"/>
          <p:cNvSpPr txBox="1"/>
          <p:nvPr/>
        </p:nvSpPr>
        <p:spPr>
          <a:xfrm>
            <a:off x="8421329" y="234499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9776274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5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934286"/>
          </a:xfrm>
        </p:spPr>
        <p:txBody>
          <a:bodyPr>
            <a:normAutofit/>
          </a:bodyPr>
          <a:lstStyle/>
          <a:p>
            <a:pPr algn="ctr"/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HOW DOES VALUE ADDED WORKS?</a:t>
            </a: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5910" y="1983345"/>
            <a:ext cx="10807890" cy="4193617"/>
          </a:xfrm>
          <a:noFill/>
        </p:spPr>
        <p:txBody>
          <a:bodyPr>
            <a:normAutofit fontScale="47500" lnSpcReduction="20000"/>
          </a:bodyPr>
          <a:lstStyle/>
          <a:p>
            <a:pPr>
              <a:buFont typeface="Wingdings" panose="05000000000000000000" pitchFamily="2" charset="2"/>
              <a:buChar char="§"/>
            </a:pPr>
            <a:endParaRPr lang="en-US" sz="11100" dirty="0" smtClean="0"/>
          </a:p>
          <a:p>
            <a:pPr marL="0" indent="0">
              <a:buNone/>
            </a:pPr>
            <a:endParaRPr lang="en-US" sz="11100" dirty="0" smtClean="0"/>
          </a:p>
          <a:p>
            <a:pPr marL="0" indent="0">
              <a:buNone/>
            </a:pPr>
            <a:endParaRPr lang="en-US" sz="5800" dirty="0" smtClean="0"/>
          </a:p>
          <a:p>
            <a:pPr marL="0" indent="0">
              <a:buNone/>
            </a:pPr>
            <a:endParaRPr lang="en-US" sz="5800" dirty="0" smtClean="0"/>
          </a:p>
          <a:p>
            <a:pPr marL="0" indent="0">
              <a:buNone/>
            </a:pPr>
            <a:r>
              <a:rPr lang="en-US" sz="5800" dirty="0"/>
              <a:t> </a:t>
            </a:r>
            <a:r>
              <a:rPr lang="en-US" sz="5800" dirty="0" smtClean="0"/>
              <a:t>    </a:t>
            </a:r>
          </a:p>
          <a:p>
            <a:pPr marL="0" indent="0">
              <a:buNone/>
            </a:pPr>
            <a:r>
              <a:rPr lang="en-US" sz="5800" dirty="0"/>
              <a:t> </a:t>
            </a:r>
            <a:r>
              <a:rPr lang="en-US" sz="5800" dirty="0" smtClean="0"/>
              <a:t>               </a:t>
            </a:r>
            <a:r>
              <a:rPr lang="en-US" sz="5100" dirty="0" smtClean="0"/>
              <a:t>  </a:t>
            </a:r>
          </a:p>
          <a:p>
            <a:pPr marL="0" indent="0">
              <a:buNone/>
            </a:pPr>
            <a:r>
              <a:rPr lang="en-US" sz="7000" dirty="0"/>
              <a:t> </a:t>
            </a:r>
            <a:r>
              <a:rPr lang="en-US" sz="7000" dirty="0" smtClean="0"/>
              <a:t>    </a:t>
            </a:r>
          </a:p>
          <a:p>
            <a:pPr marL="0" indent="0">
              <a:buNone/>
            </a:pPr>
            <a:r>
              <a:rPr lang="en-US" sz="5000" dirty="0"/>
              <a:t> </a:t>
            </a:r>
            <a:r>
              <a:rPr lang="en-US" sz="5000" dirty="0" smtClean="0"/>
              <a:t>    </a:t>
            </a:r>
            <a:endParaRPr lang="en-US" sz="5000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698310" y="2135745"/>
            <a:ext cx="10807890" cy="4193617"/>
          </a:xfrm>
          <a:prstGeom prst="rect">
            <a:avLst/>
          </a:prstGeom>
          <a:noFill/>
        </p:spPr>
        <p:txBody>
          <a:bodyPr vert="horz" lIns="91440" tIns="45720" rIns="91440" bIns="45720" rtlCol="0">
            <a:normAutofit fontScale="4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Char char="§"/>
            </a:pPr>
            <a:endParaRPr lang="en-US" sz="11100" smtClean="0"/>
          </a:p>
          <a:p>
            <a:pPr marL="0" indent="0">
              <a:buFont typeface="Arial" panose="020B0604020202020204" pitchFamily="34" charset="0"/>
              <a:buNone/>
            </a:pPr>
            <a:endParaRPr lang="en-US" sz="11100" smtClean="0"/>
          </a:p>
          <a:p>
            <a:pPr marL="0" indent="0">
              <a:buFont typeface="Arial" panose="020B0604020202020204" pitchFamily="34" charset="0"/>
              <a:buNone/>
            </a:pPr>
            <a:endParaRPr lang="en-US" sz="5800" smtClean="0"/>
          </a:p>
          <a:p>
            <a:pPr marL="0" indent="0">
              <a:buFont typeface="Arial" panose="020B0604020202020204" pitchFamily="34" charset="0"/>
              <a:buNone/>
            </a:pPr>
            <a:endParaRPr lang="en-US" sz="5800" smtClean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5800" smtClean="0"/>
              <a:t>    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5800" smtClean="0"/>
              <a:t>                </a:t>
            </a:r>
            <a:r>
              <a:rPr lang="en-US" sz="5100" smtClean="0"/>
              <a:t> 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7000" smtClean="0"/>
              <a:t>    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5000" smtClean="0"/>
              <a:t>     </a:t>
            </a:r>
            <a:endParaRPr lang="en-US" sz="5000" dirty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437882" y="1596980"/>
            <a:ext cx="11068318" cy="4732382"/>
          </a:xfrm>
          <a:prstGeom prst="rect">
            <a:avLst/>
          </a:prstGeom>
          <a:noFill/>
        </p:spPr>
        <p:txBody>
          <a:bodyPr vert="horz" lIns="91440" tIns="45720" rIns="91440" bIns="45720" rtlCol="0">
            <a:normAutofit fontScale="2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buFont typeface="Wingdings" panose="05000000000000000000" pitchFamily="2" charset="2"/>
              <a:buChar char="§"/>
            </a:pPr>
            <a:r>
              <a:rPr lang="en-US" sz="14400" dirty="0"/>
              <a:t> </a:t>
            </a:r>
            <a:r>
              <a:rPr lang="en-US" sz="1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Regardless of change in classification, good is considered transformed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US" sz="1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substantially when: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US" sz="1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1.  value added &gt; 30% (</a:t>
            </a:r>
            <a:r>
              <a:rPr lang="en-US" sz="11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ex-works</a:t>
            </a:r>
            <a:r>
              <a:rPr lang="en-US" sz="1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for ETLS purpose</a:t>
            </a:r>
            <a:endParaRPr lang="en-US" sz="11200" u="sng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buFont typeface="Wingdings" panose="05000000000000000000" pitchFamily="2" charset="2"/>
              <a:buChar char="§"/>
            </a:pPr>
            <a:r>
              <a:rPr lang="en-US" sz="1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VA can be expressed in 2 ways as: 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US" sz="1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sz="1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1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maximum allowance for non originating materials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US" sz="1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ii. </a:t>
            </a:r>
            <a:r>
              <a:rPr lang="en-US" sz="1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sz="1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inimum requirement of domestic content</a:t>
            </a:r>
            <a:r>
              <a:rPr lang="en-US" sz="1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r>
              <a:rPr lang="en-US" sz="14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endParaRPr lang="en-US" sz="111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1100" dirty="0"/>
              <a:t> </a:t>
            </a:r>
            <a:r>
              <a:rPr lang="en-US" sz="11100" dirty="0" smtClean="0"/>
              <a:t>  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sz="5800" dirty="0" smtClean="0"/>
          </a:p>
          <a:p>
            <a:pPr marL="0" indent="0">
              <a:buFont typeface="Arial" panose="020B0604020202020204" pitchFamily="34" charset="0"/>
              <a:buNone/>
            </a:pPr>
            <a:endParaRPr lang="en-US" sz="5800" dirty="0" smtClean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5800" dirty="0" smtClean="0"/>
              <a:t>    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5800" dirty="0" smtClean="0"/>
              <a:t>                </a:t>
            </a:r>
            <a:r>
              <a:rPr lang="en-US" sz="5100" dirty="0" smtClean="0"/>
              <a:t> 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7000" dirty="0" smtClean="0"/>
              <a:t>    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5000" dirty="0" smtClean="0"/>
              <a:t>     </a:t>
            </a:r>
            <a:endParaRPr lang="en-US" sz="5000" dirty="0"/>
          </a:p>
        </p:txBody>
      </p:sp>
      <p:sp>
        <p:nvSpPr>
          <p:cNvPr id="6" name="TextBox 5"/>
          <p:cNvSpPr txBox="1"/>
          <p:nvPr/>
        </p:nvSpPr>
        <p:spPr>
          <a:xfrm>
            <a:off x="8421329" y="234499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6288312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5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351576" cy="921234"/>
          </a:xfrm>
        </p:spPr>
        <p:txBody>
          <a:bodyPr>
            <a:normAutofit/>
          </a:bodyPr>
          <a:lstStyle/>
          <a:p>
            <a:pPr algn="ctr"/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VA’S FORMULA </a:t>
            </a: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5910" y="1983345"/>
            <a:ext cx="10807890" cy="4193617"/>
          </a:xfrm>
          <a:noFill/>
        </p:spPr>
        <p:txBody>
          <a:bodyPr>
            <a:normAutofit fontScale="47500" lnSpcReduction="20000"/>
          </a:bodyPr>
          <a:lstStyle/>
          <a:p>
            <a:pPr>
              <a:buFont typeface="Wingdings" panose="05000000000000000000" pitchFamily="2" charset="2"/>
              <a:buChar char="§"/>
            </a:pPr>
            <a:endParaRPr lang="en-US" sz="11100" dirty="0" smtClean="0"/>
          </a:p>
          <a:p>
            <a:pPr marL="0" indent="0">
              <a:buNone/>
            </a:pPr>
            <a:endParaRPr lang="en-US" sz="11100" dirty="0" smtClean="0"/>
          </a:p>
          <a:p>
            <a:pPr marL="0" indent="0">
              <a:buNone/>
            </a:pPr>
            <a:endParaRPr lang="en-US" sz="5800" dirty="0" smtClean="0"/>
          </a:p>
          <a:p>
            <a:pPr marL="0" indent="0">
              <a:buNone/>
            </a:pPr>
            <a:endParaRPr lang="en-US" sz="5800" dirty="0" smtClean="0"/>
          </a:p>
          <a:p>
            <a:pPr marL="0" indent="0">
              <a:buNone/>
            </a:pPr>
            <a:r>
              <a:rPr lang="en-US" sz="5800" dirty="0"/>
              <a:t> </a:t>
            </a:r>
            <a:r>
              <a:rPr lang="en-US" sz="5800" dirty="0" smtClean="0"/>
              <a:t>    </a:t>
            </a:r>
          </a:p>
          <a:p>
            <a:pPr marL="0" indent="0">
              <a:buNone/>
            </a:pPr>
            <a:r>
              <a:rPr lang="en-US" sz="5800" dirty="0"/>
              <a:t> </a:t>
            </a:r>
            <a:r>
              <a:rPr lang="en-US" sz="5800" dirty="0" smtClean="0"/>
              <a:t>               </a:t>
            </a:r>
            <a:r>
              <a:rPr lang="en-US" sz="5100" dirty="0" smtClean="0"/>
              <a:t>  </a:t>
            </a:r>
          </a:p>
          <a:p>
            <a:pPr marL="0" indent="0">
              <a:buNone/>
            </a:pPr>
            <a:r>
              <a:rPr lang="en-US" sz="7000" dirty="0"/>
              <a:t> </a:t>
            </a:r>
            <a:r>
              <a:rPr lang="en-US" sz="7000" dirty="0" smtClean="0"/>
              <a:t>    </a:t>
            </a:r>
          </a:p>
          <a:p>
            <a:pPr marL="0" indent="0">
              <a:buNone/>
            </a:pPr>
            <a:r>
              <a:rPr lang="en-US" sz="5000" dirty="0"/>
              <a:t> </a:t>
            </a:r>
            <a:r>
              <a:rPr lang="en-US" sz="5000" dirty="0" smtClean="0"/>
              <a:t>    </a:t>
            </a:r>
            <a:endParaRPr lang="en-US" sz="5000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698310" y="2135745"/>
            <a:ext cx="10807890" cy="4193617"/>
          </a:xfrm>
          <a:prstGeom prst="rect">
            <a:avLst/>
          </a:prstGeom>
          <a:noFill/>
        </p:spPr>
        <p:txBody>
          <a:bodyPr vert="horz" lIns="91440" tIns="45720" rIns="91440" bIns="45720" rtlCol="0">
            <a:normAutofit fontScale="4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Char char="§"/>
            </a:pPr>
            <a:endParaRPr lang="en-US" sz="11100" smtClean="0"/>
          </a:p>
          <a:p>
            <a:pPr marL="0" indent="0">
              <a:buFont typeface="Arial" panose="020B0604020202020204" pitchFamily="34" charset="0"/>
              <a:buNone/>
            </a:pPr>
            <a:endParaRPr lang="en-US" sz="11100" smtClean="0"/>
          </a:p>
          <a:p>
            <a:pPr marL="0" indent="0">
              <a:buFont typeface="Arial" panose="020B0604020202020204" pitchFamily="34" charset="0"/>
              <a:buNone/>
            </a:pPr>
            <a:endParaRPr lang="en-US" sz="5800" smtClean="0"/>
          </a:p>
          <a:p>
            <a:pPr marL="0" indent="0">
              <a:buFont typeface="Arial" panose="020B0604020202020204" pitchFamily="34" charset="0"/>
              <a:buNone/>
            </a:pPr>
            <a:endParaRPr lang="en-US" sz="5800" smtClean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5800" smtClean="0"/>
              <a:t>    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5800" smtClean="0"/>
              <a:t>                </a:t>
            </a:r>
            <a:r>
              <a:rPr lang="en-US" sz="5100" smtClean="0"/>
              <a:t> 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7000" smtClean="0"/>
              <a:t>    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5000" smtClean="0"/>
              <a:t>     </a:t>
            </a:r>
            <a:endParaRPr lang="en-US" sz="5000" dirty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437882" y="1596980"/>
            <a:ext cx="11068318" cy="4732382"/>
          </a:xfrm>
          <a:prstGeom prst="rect">
            <a:avLst/>
          </a:prstGeom>
          <a:noFill/>
        </p:spPr>
        <p:txBody>
          <a:bodyPr vert="horz" lIns="91440" tIns="45720" rIns="91440" bIns="45720" rtlCol="0">
            <a:normAutofit fontScale="2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57225" indent="0">
              <a:buClr>
                <a:srgbClr val="0070C0"/>
              </a:buClr>
              <a:buNone/>
            </a:pPr>
            <a:r>
              <a:rPr lang="en-GB" sz="11200" dirty="0" smtClean="0"/>
              <a:t>- </a:t>
            </a:r>
            <a:r>
              <a:rPr lang="en-GB" sz="1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Value Added:</a:t>
            </a:r>
          </a:p>
          <a:p>
            <a:pPr marL="657225" indent="0">
              <a:buClr>
                <a:srgbClr val="0070C0"/>
              </a:buClr>
              <a:buNone/>
            </a:pPr>
            <a:r>
              <a:rPr lang="en-GB" sz="9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VA </a:t>
            </a:r>
            <a:r>
              <a:rPr lang="en-GB" sz="9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[(Ex-factory CP) – CIF value FOREIGN RM – CIF value FOREIGN CONSU  – CIF value FOREIGN PACK] / (Ex-factory CP) in </a:t>
            </a:r>
            <a:r>
              <a:rPr lang="en-GB" sz="9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%</a:t>
            </a:r>
          </a:p>
          <a:p>
            <a:pPr marL="657225" indent="0">
              <a:buClr>
                <a:srgbClr val="0070C0"/>
              </a:buClr>
              <a:buNone/>
            </a:pPr>
            <a:r>
              <a:rPr lang="en-GB" sz="9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indent="0">
              <a:buClr>
                <a:srgbClr val="0070C0"/>
              </a:buClr>
              <a:buNone/>
            </a:pPr>
            <a:r>
              <a:rPr lang="en-GB" sz="1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-VA </a:t>
            </a:r>
            <a:r>
              <a:rPr lang="en-GB" sz="1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&gt; </a:t>
            </a:r>
            <a:r>
              <a:rPr lang="en-GB" sz="1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30%</a:t>
            </a:r>
            <a:endParaRPr lang="en-GB" sz="1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Clr>
                <a:srgbClr val="0070C0"/>
              </a:buClr>
              <a:buNone/>
            </a:pPr>
            <a:r>
              <a:rPr lang="en-GB" sz="1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Requirements </a:t>
            </a:r>
            <a:r>
              <a:rPr lang="en-GB" sz="1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be </a:t>
            </a:r>
            <a:r>
              <a:rPr lang="en-GB" sz="1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fulfilled:</a:t>
            </a:r>
            <a:endParaRPr lang="en-GB" sz="1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39750" lvl="0" indent="15875">
              <a:buClr>
                <a:schemeClr val="accent1"/>
              </a:buClr>
              <a:buFont typeface="Wingdings" panose="05000000000000000000" pitchFamily="2" charset="2"/>
              <a:buChar char="Ø"/>
            </a:pPr>
            <a:r>
              <a:rPr lang="en-GB" sz="1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Salaries and wages may not exceed </a:t>
            </a:r>
            <a:r>
              <a:rPr lang="en-GB" sz="1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en-GB" sz="1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% of Cost price</a:t>
            </a:r>
          </a:p>
          <a:p>
            <a:pPr marL="539750" lvl="0" indent="15875">
              <a:buClr>
                <a:schemeClr val="accent1"/>
              </a:buClr>
              <a:buFont typeface="Wingdings" panose="05000000000000000000" pitchFamily="2" charset="2"/>
              <a:buChar char="Ø"/>
            </a:pPr>
            <a:r>
              <a:rPr lang="en-GB" sz="1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Works, supplies and external services may not exceed </a:t>
            </a:r>
            <a:r>
              <a:rPr lang="en-GB" sz="1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GB" sz="1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% of </a:t>
            </a:r>
            <a:r>
              <a:rPr lang="en-GB" sz="1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Cost</a:t>
            </a:r>
          </a:p>
          <a:p>
            <a:pPr marL="539750" lvl="0" indent="0">
              <a:buClr>
                <a:schemeClr val="accent1"/>
              </a:buClr>
              <a:buNone/>
            </a:pPr>
            <a:r>
              <a:rPr lang="en-GB" sz="1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1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GB" sz="1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price, and must be directly tied to production</a:t>
            </a:r>
          </a:p>
          <a:p>
            <a:pPr marL="539750" lvl="0" indent="15875">
              <a:buClr>
                <a:schemeClr val="accent1"/>
              </a:buClr>
              <a:buFont typeface="Wingdings" panose="05000000000000000000" pitchFamily="2" charset="2"/>
              <a:buChar char="Ø"/>
            </a:pPr>
            <a:r>
              <a:rPr lang="en-GB" sz="1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Financial charges may not exceed </a:t>
            </a:r>
            <a:r>
              <a:rPr lang="en-GB" sz="1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GB" sz="1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% of Cost price</a:t>
            </a:r>
            <a:endParaRPr lang="en-GB" altLang="fr-FR" sz="11200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57225" indent="0">
              <a:buClr>
                <a:srgbClr val="0070C0"/>
              </a:buClr>
              <a:buNone/>
            </a:pPr>
            <a:endParaRPr lang="en-GB" sz="9600" dirty="0"/>
          </a:p>
          <a:p>
            <a:pPr marL="657225" indent="0">
              <a:buClr>
                <a:srgbClr val="0070C0"/>
              </a:buClr>
              <a:buNone/>
            </a:pPr>
            <a:endParaRPr lang="en-GB" sz="9600" dirty="0"/>
          </a:p>
          <a:p>
            <a:pPr marL="657225" indent="0">
              <a:buClr>
                <a:srgbClr val="0070C0"/>
              </a:buClr>
              <a:buNone/>
            </a:pPr>
            <a:endParaRPr lang="en-GB" sz="11200" dirty="0"/>
          </a:p>
          <a:p>
            <a:pPr marL="657225" indent="0">
              <a:buClr>
                <a:srgbClr val="0070C0"/>
              </a:buClr>
              <a:buNone/>
            </a:pPr>
            <a:endParaRPr lang="en-US" sz="11200" dirty="0" smtClean="0"/>
          </a:p>
          <a:p>
            <a:pPr marL="0" indent="0">
              <a:buFont typeface="Arial" panose="020B0604020202020204" pitchFamily="34" charset="0"/>
              <a:buNone/>
            </a:pPr>
            <a:endParaRPr lang="en-US" sz="11200" dirty="0" smtClean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11200" dirty="0" smtClean="0"/>
              <a:t>    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5800" dirty="0" smtClean="0"/>
              <a:t>                </a:t>
            </a:r>
            <a:r>
              <a:rPr lang="en-US" sz="5100" dirty="0" smtClean="0"/>
              <a:t> 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7000" dirty="0" smtClean="0"/>
              <a:t>    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5000" dirty="0" smtClean="0"/>
              <a:t>     </a:t>
            </a:r>
            <a:endParaRPr lang="en-US" sz="5000" dirty="0"/>
          </a:p>
        </p:txBody>
      </p:sp>
      <p:sp>
        <p:nvSpPr>
          <p:cNvPr id="6" name="TextBox 5"/>
          <p:cNvSpPr txBox="1"/>
          <p:nvPr/>
        </p:nvSpPr>
        <p:spPr>
          <a:xfrm>
            <a:off x="8421329" y="234499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9735833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5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079455"/>
          </a:xfrm>
        </p:spPr>
        <p:txBody>
          <a:bodyPr>
            <a:normAutofit/>
          </a:bodyPr>
          <a:lstStyle/>
          <a:p>
            <a:pPr algn="ctr"/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HOW DOES VALUE ADDED WORKS? </a:t>
            </a:r>
            <a:r>
              <a:rPr lang="en-US" sz="1800" dirty="0" smtClean="0"/>
              <a:t>Cont.</a:t>
            </a:r>
            <a:endParaRPr lang="en-US" sz="1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5910" y="1983345"/>
            <a:ext cx="10807890" cy="4193617"/>
          </a:xfrm>
          <a:noFill/>
        </p:spPr>
        <p:txBody>
          <a:bodyPr>
            <a:normAutofit fontScale="47500" lnSpcReduction="20000"/>
          </a:bodyPr>
          <a:lstStyle/>
          <a:p>
            <a:pPr>
              <a:buFont typeface="Wingdings" panose="05000000000000000000" pitchFamily="2" charset="2"/>
              <a:buChar char="§"/>
            </a:pPr>
            <a:endParaRPr lang="en-US" sz="11100" dirty="0" smtClean="0"/>
          </a:p>
          <a:p>
            <a:pPr marL="0" indent="0">
              <a:buNone/>
            </a:pPr>
            <a:endParaRPr lang="en-US" sz="11100" dirty="0" smtClean="0"/>
          </a:p>
          <a:p>
            <a:pPr marL="0" indent="0">
              <a:buNone/>
            </a:pPr>
            <a:endParaRPr lang="en-US" sz="5800" dirty="0" smtClean="0"/>
          </a:p>
          <a:p>
            <a:pPr marL="0" indent="0">
              <a:buNone/>
            </a:pPr>
            <a:endParaRPr lang="en-US" sz="5800" dirty="0" smtClean="0"/>
          </a:p>
          <a:p>
            <a:pPr marL="0" indent="0">
              <a:buNone/>
            </a:pPr>
            <a:r>
              <a:rPr lang="en-US" sz="5800" dirty="0"/>
              <a:t> </a:t>
            </a:r>
            <a:r>
              <a:rPr lang="en-US" sz="5800" dirty="0" smtClean="0"/>
              <a:t>    </a:t>
            </a:r>
          </a:p>
          <a:p>
            <a:pPr marL="0" indent="0">
              <a:buNone/>
            </a:pPr>
            <a:r>
              <a:rPr lang="en-US" sz="5800" dirty="0"/>
              <a:t> </a:t>
            </a:r>
            <a:r>
              <a:rPr lang="en-US" sz="5800" dirty="0" smtClean="0"/>
              <a:t>               </a:t>
            </a:r>
            <a:r>
              <a:rPr lang="en-US" sz="5100" dirty="0" smtClean="0"/>
              <a:t>  </a:t>
            </a:r>
          </a:p>
          <a:p>
            <a:pPr marL="0" indent="0">
              <a:buNone/>
            </a:pPr>
            <a:r>
              <a:rPr lang="en-US" sz="7000" dirty="0"/>
              <a:t> </a:t>
            </a:r>
            <a:r>
              <a:rPr lang="en-US" sz="7000" dirty="0" smtClean="0"/>
              <a:t>    </a:t>
            </a:r>
          </a:p>
          <a:p>
            <a:pPr marL="0" indent="0">
              <a:buNone/>
            </a:pPr>
            <a:r>
              <a:rPr lang="en-US" sz="5000" dirty="0"/>
              <a:t> </a:t>
            </a:r>
            <a:r>
              <a:rPr lang="en-US" sz="5000" dirty="0" smtClean="0"/>
              <a:t>    </a:t>
            </a:r>
            <a:endParaRPr lang="en-US" sz="5000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698310" y="2135745"/>
            <a:ext cx="10807890" cy="4193617"/>
          </a:xfrm>
          <a:prstGeom prst="rect">
            <a:avLst/>
          </a:prstGeom>
          <a:noFill/>
        </p:spPr>
        <p:txBody>
          <a:bodyPr vert="horz" lIns="91440" tIns="45720" rIns="91440" bIns="45720" rtlCol="0">
            <a:normAutofit fontScale="4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Char char="§"/>
            </a:pPr>
            <a:endParaRPr lang="en-US" sz="11100" smtClean="0"/>
          </a:p>
          <a:p>
            <a:pPr marL="0" indent="0">
              <a:buFont typeface="Arial" panose="020B0604020202020204" pitchFamily="34" charset="0"/>
              <a:buNone/>
            </a:pPr>
            <a:endParaRPr lang="en-US" sz="11100" smtClean="0"/>
          </a:p>
          <a:p>
            <a:pPr marL="0" indent="0">
              <a:buFont typeface="Arial" panose="020B0604020202020204" pitchFamily="34" charset="0"/>
              <a:buNone/>
            </a:pPr>
            <a:endParaRPr lang="en-US" sz="5800" smtClean="0"/>
          </a:p>
          <a:p>
            <a:pPr marL="0" indent="0">
              <a:buFont typeface="Arial" panose="020B0604020202020204" pitchFamily="34" charset="0"/>
              <a:buNone/>
            </a:pPr>
            <a:endParaRPr lang="en-US" sz="5800" smtClean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5800" smtClean="0"/>
              <a:t>    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5800" smtClean="0"/>
              <a:t>                </a:t>
            </a:r>
            <a:r>
              <a:rPr lang="en-US" sz="5100" smtClean="0"/>
              <a:t> 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7000" smtClean="0"/>
              <a:t>    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5000" smtClean="0"/>
              <a:t>     </a:t>
            </a:r>
            <a:endParaRPr lang="en-US" sz="5000" dirty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437882" y="1596980"/>
            <a:ext cx="11068318" cy="4732382"/>
          </a:xfrm>
          <a:prstGeom prst="rect">
            <a:avLst/>
          </a:prstGeom>
          <a:noFill/>
        </p:spPr>
        <p:txBody>
          <a:bodyPr vert="horz" lIns="91440" tIns="45720" rIns="91440" bIns="45720" rtlCol="0">
            <a:normAutofit fontScale="2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en-US" sz="14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Example:</a:t>
            </a:r>
          </a:p>
          <a:p>
            <a:pPr marL="0" indent="0">
              <a:lnSpc>
                <a:spcPct val="120000"/>
              </a:lnSpc>
              <a:buNone/>
            </a:pPr>
            <a:endParaRPr lang="en-US" sz="14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en-US" sz="1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8529, parts suitable for use solely or principally with the apparatus of headings numbers 8525  to 8528. 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US" sz="1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45% value added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sz="5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en-US" sz="5800" dirty="0" smtClean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5800" dirty="0" smtClean="0"/>
              <a:t>    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5800" dirty="0" smtClean="0"/>
              <a:t>                </a:t>
            </a:r>
            <a:r>
              <a:rPr lang="en-US" sz="5100" dirty="0" smtClean="0"/>
              <a:t> 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7000" dirty="0" smtClean="0"/>
              <a:t>    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5000" dirty="0" smtClean="0"/>
              <a:t>     </a:t>
            </a:r>
            <a:endParaRPr lang="en-US" sz="5000" dirty="0"/>
          </a:p>
        </p:txBody>
      </p:sp>
      <p:sp>
        <p:nvSpPr>
          <p:cNvPr id="6" name="TextBox 5"/>
          <p:cNvSpPr txBox="1"/>
          <p:nvPr/>
        </p:nvSpPr>
        <p:spPr>
          <a:xfrm>
            <a:off x="8421329" y="234499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2569446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5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95081"/>
          </a:xfrm>
        </p:spPr>
        <p:txBody>
          <a:bodyPr>
            <a:normAutofit/>
          </a:bodyPr>
          <a:lstStyle/>
          <a:p>
            <a:pPr algn="ctr"/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VALUE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ADDED CRITERION</a:t>
            </a:r>
            <a:endParaRPr 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5910" y="1983345"/>
            <a:ext cx="10807890" cy="4193617"/>
          </a:xfrm>
          <a:noFill/>
        </p:spPr>
        <p:txBody>
          <a:bodyPr>
            <a:normAutofit fontScale="47500" lnSpcReduction="20000"/>
          </a:bodyPr>
          <a:lstStyle/>
          <a:p>
            <a:pPr>
              <a:buFont typeface="Wingdings" panose="05000000000000000000" pitchFamily="2" charset="2"/>
              <a:buChar char="§"/>
            </a:pPr>
            <a:endParaRPr lang="en-US" sz="11100" dirty="0" smtClean="0"/>
          </a:p>
          <a:p>
            <a:pPr marL="0" indent="0">
              <a:buNone/>
            </a:pPr>
            <a:endParaRPr lang="en-US" sz="11100" dirty="0" smtClean="0"/>
          </a:p>
          <a:p>
            <a:pPr marL="0" indent="0">
              <a:buNone/>
            </a:pPr>
            <a:endParaRPr lang="en-US" sz="5800" dirty="0" smtClean="0"/>
          </a:p>
          <a:p>
            <a:pPr marL="0" indent="0">
              <a:buNone/>
            </a:pPr>
            <a:endParaRPr lang="en-US" sz="5800" dirty="0" smtClean="0"/>
          </a:p>
          <a:p>
            <a:pPr marL="0" indent="0">
              <a:buNone/>
            </a:pPr>
            <a:r>
              <a:rPr lang="en-US" sz="5800" dirty="0"/>
              <a:t> </a:t>
            </a:r>
            <a:r>
              <a:rPr lang="en-US" sz="5800" dirty="0" smtClean="0"/>
              <a:t>    </a:t>
            </a:r>
          </a:p>
          <a:p>
            <a:pPr marL="0" indent="0">
              <a:buNone/>
            </a:pPr>
            <a:r>
              <a:rPr lang="en-US" sz="5800" dirty="0"/>
              <a:t> </a:t>
            </a:r>
            <a:r>
              <a:rPr lang="en-US" sz="5800" dirty="0" smtClean="0"/>
              <a:t>               </a:t>
            </a:r>
            <a:r>
              <a:rPr lang="en-US" sz="5100" dirty="0" smtClean="0"/>
              <a:t>  </a:t>
            </a:r>
          </a:p>
          <a:p>
            <a:pPr marL="0" indent="0">
              <a:buNone/>
            </a:pPr>
            <a:r>
              <a:rPr lang="en-US" sz="7000" dirty="0"/>
              <a:t> </a:t>
            </a:r>
            <a:r>
              <a:rPr lang="en-US" sz="7000" dirty="0" smtClean="0"/>
              <a:t>    </a:t>
            </a:r>
          </a:p>
          <a:p>
            <a:pPr marL="0" indent="0">
              <a:buNone/>
            </a:pPr>
            <a:r>
              <a:rPr lang="en-US" sz="5000" dirty="0"/>
              <a:t> </a:t>
            </a:r>
            <a:r>
              <a:rPr lang="en-US" sz="5000" dirty="0" smtClean="0"/>
              <a:t>    </a:t>
            </a:r>
            <a:endParaRPr lang="en-US" sz="5000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698310" y="2135745"/>
            <a:ext cx="10807890" cy="4193617"/>
          </a:xfrm>
          <a:prstGeom prst="rect">
            <a:avLst/>
          </a:prstGeom>
          <a:noFill/>
        </p:spPr>
        <p:txBody>
          <a:bodyPr vert="horz" lIns="91440" tIns="45720" rIns="91440" bIns="45720" rtlCol="0">
            <a:normAutofit fontScale="4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Char char="§"/>
            </a:pPr>
            <a:endParaRPr lang="en-US" sz="11100" smtClean="0"/>
          </a:p>
          <a:p>
            <a:pPr marL="0" indent="0">
              <a:buFont typeface="Arial" panose="020B0604020202020204" pitchFamily="34" charset="0"/>
              <a:buNone/>
            </a:pPr>
            <a:endParaRPr lang="en-US" sz="11100" smtClean="0"/>
          </a:p>
          <a:p>
            <a:pPr marL="0" indent="0">
              <a:buFont typeface="Arial" panose="020B0604020202020204" pitchFamily="34" charset="0"/>
              <a:buNone/>
            </a:pPr>
            <a:endParaRPr lang="en-US" sz="5800" smtClean="0"/>
          </a:p>
          <a:p>
            <a:pPr marL="0" indent="0">
              <a:buFont typeface="Arial" panose="020B0604020202020204" pitchFamily="34" charset="0"/>
              <a:buNone/>
            </a:pPr>
            <a:endParaRPr lang="en-US" sz="5800" smtClean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5800" smtClean="0"/>
              <a:t>    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5800" smtClean="0"/>
              <a:t>                </a:t>
            </a:r>
            <a:r>
              <a:rPr lang="en-US" sz="5100" smtClean="0"/>
              <a:t> 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7000" smtClean="0"/>
              <a:t>    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5000" smtClean="0"/>
              <a:t>     </a:t>
            </a:r>
            <a:endParaRPr lang="en-US" sz="5000" dirty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892277" y="1312607"/>
            <a:ext cx="10537723" cy="4760647"/>
          </a:xfrm>
          <a:prstGeom prst="rect">
            <a:avLst/>
          </a:prstGeom>
          <a:noFill/>
        </p:spPr>
        <p:txBody>
          <a:bodyPr vert="horz" lIns="91440" tIns="45720" rIns="91440" bIns="45720" rtlCol="0">
            <a:normAutofit fontScale="2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Solve the problem below. Time: </a:t>
            </a:r>
            <a:r>
              <a:rPr lang="en-US" sz="1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1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minutes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1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minimum limit  of  originating value is 30%. Find  The % of value added for the product below and determine if they originate Or not.</a:t>
            </a:r>
          </a:p>
          <a:p>
            <a:pPr marL="0" indent="0">
              <a:buNone/>
            </a:pPr>
            <a:r>
              <a:rPr lang="en-US" sz="1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sz="111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Product A          </a:t>
            </a:r>
            <a:r>
              <a:rPr lang="en-US" sz="1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</a:t>
            </a:r>
            <a:r>
              <a:rPr lang="en-US" sz="111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Product B</a:t>
            </a:r>
          </a:p>
          <a:p>
            <a:pPr marL="0" indent="0">
              <a:buNone/>
            </a:pPr>
            <a:endParaRPr lang="en-US" sz="57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1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Labor           20%                           Labor             12.5%   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1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Electricity    15                              Electricity      10%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1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overhead      10                              Overhead        4%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1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Profit           </a:t>
            </a:r>
            <a:r>
              <a:rPr lang="en-US" sz="111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en-US" sz="1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Profit             </a:t>
            </a:r>
            <a:r>
              <a:rPr lang="en-US" sz="111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2.5%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5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7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Total                   </a:t>
            </a:r>
            <a:r>
              <a:rPr lang="en-US" sz="7200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% </a:t>
            </a:r>
            <a:r>
              <a:rPr lang="en-US" sz="7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To</a:t>
            </a:r>
            <a:r>
              <a:rPr lang="en-US" sz="8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tal  </a:t>
            </a:r>
            <a:r>
              <a:rPr lang="en-US" sz="6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</a:t>
            </a:r>
            <a:r>
              <a:rPr lang="en-US" sz="8000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%    </a:t>
            </a:r>
            <a:endParaRPr lang="en-US" sz="6400" u="sng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en-US" sz="5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5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5800" dirty="0" smtClean="0"/>
              <a:t>                </a:t>
            </a:r>
            <a:r>
              <a:rPr lang="en-US" sz="5100" dirty="0" smtClean="0"/>
              <a:t> 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7000" dirty="0" smtClean="0"/>
              <a:t>    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5000" dirty="0" smtClean="0"/>
              <a:t>     </a:t>
            </a:r>
            <a:endParaRPr lang="en-US" sz="5000" dirty="0"/>
          </a:p>
        </p:txBody>
      </p:sp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315883549"/>
              </p:ext>
            </p:extLst>
          </p:nvPr>
        </p:nvGraphicFramePr>
        <p:xfrm>
          <a:off x="3628103" y="4584880"/>
          <a:ext cx="1987086" cy="7212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6787842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5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038672"/>
          </a:xfrm>
        </p:spPr>
        <p:txBody>
          <a:bodyPr>
            <a:normAutofit fontScale="90000"/>
          </a:bodyPr>
          <a:lstStyle/>
          <a:p>
            <a:pPr algn="ctr"/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MANUFACTURING OR PROCESSING OPERATIONS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5910" y="1532587"/>
            <a:ext cx="10807890" cy="4644376"/>
          </a:xfrm>
          <a:noFill/>
        </p:spPr>
        <p:txBody>
          <a:bodyPr>
            <a:normAutofit fontScale="55000" lnSpcReduction="20000"/>
          </a:bodyPr>
          <a:lstStyle/>
          <a:p>
            <a:pPr>
              <a:buFont typeface="Wingdings" panose="05000000000000000000" pitchFamily="2" charset="2"/>
              <a:buChar char="§"/>
            </a:pPr>
            <a:endParaRPr lang="en-US" sz="11100" dirty="0" smtClean="0"/>
          </a:p>
          <a:p>
            <a:pPr marL="0" indent="0">
              <a:buNone/>
            </a:pPr>
            <a:endParaRPr lang="en-US" sz="11100" dirty="0" smtClean="0"/>
          </a:p>
          <a:p>
            <a:pPr marL="0" indent="0">
              <a:buNone/>
            </a:pPr>
            <a:endParaRPr lang="en-US" sz="5800" dirty="0" smtClean="0"/>
          </a:p>
          <a:p>
            <a:pPr marL="0" indent="0">
              <a:buNone/>
            </a:pPr>
            <a:endParaRPr lang="en-US" sz="5800" dirty="0" smtClean="0"/>
          </a:p>
          <a:p>
            <a:pPr marL="0" indent="0">
              <a:buNone/>
            </a:pPr>
            <a:r>
              <a:rPr lang="en-US" sz="5800" dirty="0"/>
              <a:t> </a:t>
            </a:r>
            <a:r>
              <a:rPr lang="en-US" sz="5800" dirty="0" smtClean="0"/>
              <a:t>    </a:t>
            </a:r>
          </a:p>
          <a:p>
            <a:pPr marL="0" indent="0">
              <a:buNone/>
            </a:pPr>
            <a:r>
              <a:rPr lang="en-US" sz="5800" dirty="0"/>
              <a:t> </a:t>
            </a:r>
            <a:r>
              <a:rPr lang="en-US" sz="5800" dirty="0" smtClean="0"/>
              <a:t>               </a:t>
            </a:r>
            <a:r>
              <a:rPr lang="en-US" sz="5100" dirty="0" smtClean="0"/>
              <a:t>  </a:t>
            </a:r>
          </a:p>
          <a:p>
            <a:pPr marL="0" indent="0">
              <a:buNone/>
            </a:pPr>
            <a:r>
              <a:rPr lang="en-US" sz="7000" dirty="0"/>
              <a:t> </a:t>
            </a:r>
            <a:r>
              <a:rPr lang="en-US" sz="7000" dirty="0" smtClean="0"/>
              <a:t>    </a:t>
            </a:r>
          </a:p>
          <a:p>
            <a:pPr marL="0" indent="0">
              <a:buNone/>
            </a:pPr>
            <a:r>
              <a:rPr lang="en-US" sz="5000" dirty="0"/>
              <a:t> </a:t>
            </a:r>
            <a:r>
              <a:rPr lang="en-US" sz="5000" dirty="0" smtClean="0"/>
              <a:t>    </a:t>
            </a:r>
            <a:endParaRPr lang="en-US" sz="5000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698310" y="2135745"/>
            <a:ext cx="10807890" cy="4193617"/>
          </a:xfrm>
          <a:prstGeom prst="rect">
            <a:avLst/>
          </a:prstGeom>
          <a:noFill/>
        </p:spPr>
        <p:txBody>
          <a:bodyPr vert="horz" lIns="91440" tIns="45720" rIns="91440" bIns="45720" rtlCol="0">
            <a:normAutofit fontScale="4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Char char="§"/>
            </a:pPr>
            <a:endParaRPr lang="en-US" sz="11100" smtClean="0"/>
          </a:p>
          <a:p>
            <a:pPr marL="0" indent="0">
              <a:buFont typeface="Arial" panose="020B0604020202020204" pitchFamily="34" charset="0"/>
              <a:buNone/>
            </a:pPr>
            <a:endParaRPr lang="en-US" sz="11100" smtClean="0"/>
          </a:p>
          <a:p>
            <a:pPr marL="0" indent="0">
              <a:buFont typeface="Arial" panose="020B0604020202020204" pitchFamily="34" charset="0"/>
              <a:buNone/>
            </a:pPr>
            <a:endParaRPr lang="en-US" sz="5800" smtClean="0"/>
          </a:p>
          <a:p>
            <a:pPr marL="0" indent="0">
              <a:buFont typeface="Arial" panose="020B0604020202020204" pitchFamily="34" charset="0"/>
              <a:buNone/>
            </a:pPr>
            <a:endParaRPr lang="en-US" sz="5800" smtClean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5800" smtClean="0"/>
              <a:t>    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5800" smtClean="0"/>
              <a:t>                </a:t>
            </a:r>
            <a:r>
              <a:rPr lang="en-US" sz="5100" smtClean="0"/>
              <a:t> 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7000" smtClean="0"/>
              <a:t>    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5000" smtClean="0"/>
              <a:t>     </a:t>
            </a:r>
            <a:endParaRPr lang="en-US" sz="5000" dirty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338607" y="1403798"/>
            <a:ext cx="11068318" cy="4925564"/>
          </a:xfrm>
          <a:prstGeom prst="rect">
            <a:avLst/>
          </a:prstGeom>
          <a:noFill/>
        </p:spPr>
        <p:txBody>
          <a:bodyPr vert="horz" lIns="91440" tIns="45720" rIns="91440" bIns="45720" rtlCol="0">
            <a:normAutofit fontScale="2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Char char="§"/>
            </a:pPr>
            <a:r>
              <a:rPr lang="en-US" sz="12800" i="1" dirty="0"/>
              <a:t> </a:t>
            </a:r>
            <a:r>
              <a:rPr lang="en-US" sz="14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Regardless a change in classification, a good is </a:t>
            </a:r>
          </a:p>
          <a:p>
            <a:pPr marL="0" indent="0">
              <a:buNone/>
            </a:pPr>
            <a:r>
              <a:rPr lang="en-US" sz="14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considered substantially transformed when the good </a:t>
            </a:r>
          </a:p>
          <a:p>
            <a:pPr marL="0" indent="0">
              <a:buNone/>
            </a:pPr>
            <a:r>
              <a:rPr lang="en-US" sz="14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has undergone specified manufacturing or processing </a:t>
            </a:r>
          </a:p>
          <a:p>
            <a:pPr marL="0" indent="0">
              <a:buNone/>
            </a:pPr>
            <a:r>
              <a:rPr lang="en-US" sz="14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operations.</a:t>
            </a:r>
          </a:p>
          <a:p>
            <a:pPr marL="0" indent="0">
              <a:buNone/>
            </a:pPr>
            <a:r>
              <a:rPr lang="en-US" sz="1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sz="1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Example:  (basic rule)           </a:t>
            </a:r>
            <a:r>
              <a:rPr lang="en-US" sz="8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All ingredients change heading  </a:t>
            </a:r>
            <a:r>
              <a:rPr lang="en-US" sz="9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</a:t>
            </a:r>
            <a:endParaRPr lang="en-US" sz="1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sz="1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Water             22.01</a:t>
            </a:r>
            <a:r>
              <a:rPr lang="en-US" sz="1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</a:t>
            </a:r>
            <a:r>
              <a:rPr lang="en-US" sz="8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no restriction on  their origin          </a:t>
            </a:r>
            <a:endParaRPr lang="en-US" sz="1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sz="1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Malt               11.07</a:t>
            </a:r>
            <a:r>
              <a:rPr lang="en-US" sz="1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</a:t>
            </a:r>
            <a:r>
              <a:rPr lang="en-US" sz="8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beer originates in country of production</a:t>
            </a:r>
            <a:r>
              <a:rPr lang="en-US" sz="9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</a:p>
          <a:p>
            <a:pPr marL="0" indent="0">
              <a:buNone/>
            </a:pPr>
            <a:r>
              <a:rPr lang="en-US" sz="1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sz="1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Hops </a:t>
            </a:r>
            <a:r>
              <a:rPr lang="en-US" sz="1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2.10 </a:t>
            </a:r>
          </a:p>
          <a:p>
            <a:pPr marL="0" indent="0">
              <a:buNone/>
            </a:pPr>
            <a:r>
              <a:rPr lang="en-US" sz="1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sz="1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Sugar </a:t>
            </a:r>
            <a:r>
              <a:rPr lang="en-US" sz="1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syrup </a:t>
            </a:r>
            <a:r>
              <a:rPr lang="en-US" sz="1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17.02</a:t>
            </a:r>
            <a:r>
              <a:rPr lang="en-US" sz="1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Beer</a:t>
            </a:r>
            <a:r>
              <a:rPr lang="en-US" sz="12800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22.03</a:t>
            </a:r>
            <a:endParaRPr lang="en-US" sz="12800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12800" i="1" dirty="0" smtClean="0"/>
          </a:p>
          <a:p>
            <a:pPr marL="0" indent="0">
              <a:buNone/>
            </a:pPr>
            <a:endParaRPr lang="en-US" sz="9000" i="1" dirty="0"/>
          </a:p>
          <a:p>
            <a:pPr marL="0" indent="0">
              <a:buFont typeface="Arial" panose="020B0604020202020204" pitchFamily="34" charset="0"/>
              <a:buNone/>
            </a:pPr>
            <a:endParaRPr lang="en-US" sz="9000" dirty="0" smtClean="0"/>
          </a:p>
          <a:p>
            <a:pPr marL="0" indent="0">
              <a:buFont typeface="Arial" panose="020B0604020202020204" pitchFamily="34" charset="0"/>
              <a:buNone/>
            </a:pPr>
            <a:endParaRPr lang="en-US" sz="9000" dirty="0" smtClean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9000" dirty="0" smtClean="0"/>
              <a:t>    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5800" dirty="0" smtClean="0"/>
              <a:t>                </a:t>
            </a:r>
            <a:r>
              <a:rPr lang="en-US" sz="5100" dirty="0" smtClean="0"/>
              <a:t> 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7000" dirty="0" smtClean="0"/>
              <a:t>    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5000" dirty="0" smtClean="0"/>
              <a:t>     </a:t>
            </a:r>
            <a:endParaRPr lang="en-US" sz="5000" dirty="0"/>
          </a:p>
        </p:txBody>
      </p:sp>
      <p:sp>
        <p:nvSpPr>
          <p:cNvPr id="6" name="TextBox 5"/>
          <p:cNvSpPr txBox="1"/>
          <p:nvPr/>
        </p:nvSpPr>
        <p:spPr>
          <a:xfrm>
            <a:off x="8421329" y="234499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1624551061"/>
              </p:ext>
            </p:extLst>
          </p:nvPr>
        </p:nvGraphicFramePr>
        <p:xfrm>
          <a:off x="4443211" y="5399606"/>
          <a:ext cx="1109450" cy="5712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492833621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5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042570"/>
          </a:xfrm>
        </p:spPr>
        <p:txBody>
          <a:bodyPr>
            <a:normAutofit/>
          </a:bodyPr>
          <a:lstStyle/>
          <a:p>
            <a:pPr algn="ctr"/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WHAT IS MINIMAL OPERATIONS?</a:t>
            </a:r>
            <a:endParaRPr lang="en-US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5910" y="1983345"/>
            <a:ext cx="10807890" cy="4193617"/>
          </a:xfrm>
          <a:noFill/>
        </p:spPr>
        <p:txBody>
          <a:bodyPr>
            <a:normAutofit fontScale="47500" lnSpcReduction="20000"/>
          </a:bodyPr>
          <a:lstStyle/>
          <a:p>
            <a:pPr>
              <a:buFont typeface="Wingdings" panose="05000000000000000000" pitchFamily="2" charset="2"/>
              <a:buChar char="§"/>
            </a:pPr>
            <a:endParaRPr lang="en-US" sz="11100" dirty="0" smtClean="0"/>
          </a:p>
          <a:p>
            <a:pPr marL="0" indent="0">
              <a:buNone/>
            </a:pPr>
            <a:endParaRPr lang="en-US" sz="11100" dirty="0" smtClean="0"/>
          </a:p>
          <a:p>
            <a:pPr marL="0" indent="0">
              <a:buNone/>
            </a:pPr>
            <a:endParaRPr lang="en-US" sz="5800" dirty="0" smtClean="0"/>
          </a:p>
          <a:p>
            <a:pPr marL="0" indent="0">
              <a:buNone/>
            </a:pPr>
            <a:endParaRPr lang="en-US" sz="5800" dirty="0" smtClean="0"/>
          </a:p>
          <a:p>
            <a:pPr marL="0" indent="0">
              <a:buNone/>
            </a:pPr>
            <a:r>
              <a:rPr lang="en-US" sz="5800" dirty="0"/>
              <a:t> </a:t>
            </a:r>
            <a:r>
              <a:rPr lang="en-US" sz="5800" dirty="0" smtClean="0"/>
              <a:t>    </a:t>
            </a:r>
          </a:p>
          <a:p>
            <a:pPr marL="0" indent="0">
              <a:buNone/>
            </a:pPr>
            <a:r>
              <a:rPr lang="en-US" sz="5800" dirty="0"/>
              <a:t> </a:t>
            </a:r>
            <a:r>
              <a:rPr lang="en-US" sz="5800" dirty="0" smtClean="0"/>
              <a:t>               </a:t>
            </a:r>
            <a:r>
              <a:rPr lang="en-US" sz="5100" dirty="0" smtClean="0"/>
              <a:t>  </a:t>
            </a:r>
          </a:p>
          <a:p>
            <a:pPr marL="0" indent="0">
              <a:buNone/>
            </a:pPr>
            <a:r>
              <a:rPr lang="en-US" sz="7000" dirty="0"/>
              <a:t> </a:t>
            </a:r>
            <a:r>
              <a:rPr lang="en-US" sz="7000" dirty="0" smtClean="0"/>
              <a:t>    </a:t>
            </a:r>
          </a:p>
          <a:p>
            <a:pPr marL="0" indent="0">
              <a:buNone/>
            </a:pPr>
            <a:r>
              <a:rPr lang="en-US" sz="5000" dirty="0"/>
              <a:t> </a:t>
            </a:r>
            <a:r>
              <a:rPr lang="en-US" sz="5000" dirty="0" smtClean="0"/>
              <a:t>    </a:t>
            </a:r>
            <a:endParaRPr lang="en-US" sz="5000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698310" y="2135745"/>
            <a:ext cx="10807890" cy="4193617"/>
          </a:xfrm>
          <a:prstGeom prst="rect">
            <a:avLst/>
          </a:prstGeom>
          <a:noFill/>
        </p:spPr>
        <p:txBody>
          <a:bodyPr vert="horz" lIns="91440" tIns="45720" rIns="91440" bIns="45720" rtlCol="0">
            <a:normAutofit fontScale="4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Char char="§"/>
            </a:pPr>
            <a:endParaRPr lang="en-US" sz="11100" smtClean="0"/>
          </a:p>
          <a:p>
            <a:pPr marL="0" indent="0">
              <a:buFont typeface="Arial" panose="020B0604020202020204" pitchFamily="34" charset="0"/>
              <a:buNone/>
            </a:pPr>
            <a:endParaRPr lang="en-US" sz="11100" smtClean="0"/>
          </a:p>
          <a:p>
            <a:pPr marL="0" indent="0">
              <a:buFont typeface="Arial" panose="020B0604020202020204" pitchFamily="34" charset="0"/>
              <a:buNone/>
            </a:pPr>
            <a:endParaRPr lang="en-US" sz="5800" smtClean="0"/>
          </a:p>
          <a:p>
            <a:pPr marL="0" indent="0">
              <a:buFont typeface="Arial" panose="020B0604020202020204" pitchFamily="34" charset="0"/>
              <a:buNone/>
            </a:pPr>
            <a:endParaRPr lang="en-US" sz="5800" smtClean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5800" smtClean="0"/>
              <a:t>    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5800" smtClean="0"/>
              <a:t>                </a:t>
            </a:r>
            <a:r>
              <a:rPr lang="en-US" sz="5100" smtClean="0"/>
              <a:t> 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7000" smtClean="0"/>
              <a:t>    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5000" smtClean="0"/>
              <a:t>     </a:t>
            </a:r>
            <a:endParaRPr lang="en-US" sz="5000" dirty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338607" y="1690688"/>
            <a:ext cx="11068318" cy="4638674"/>
          </a:xfrm>
          <a:prstGeom prst="rect">
            <a:avLst/>
          </a:prstGeom>
          <a:noFill/>
        </p:spPr>
        <p:txBody>
          <a:bodyPr vert="horz" lIns="91440" tIns="45720" rIns="91440" bIns="45720" rtlCol="0">
            <a:normAutofit fontScale="2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Char char="§"/>
            </a:pPr>
            <a:r>
              <a:rPr lang="en-US" sz="12800" i="1" dirty="0" smtClean="0"/>
              <a:t> </a:t>
            </a:r>
            <a:r>
              <a:rPr lang="en-US" sz="1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Reverse form of Manufacturing operations</a:t>
            </a:r>
          </a:p>
          <a:p>
            <a:pPr marL="0" indent="0">
              <a:buNone/>
            </a:pPr>
            <a:endParaRPr lang="en-US" sz="14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§"/>
            </a:pPr>
            <a:r>
              <a:rPr lang="en-US" sz="1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Seen in Preferential and Non-preferential Agreements</a:t>
            </a:r>
          </a:p>
          <a:p>
            <a:pPr marL="0" indent="0">
              <a:buNone/>
            </a:pPr>
            <a:endParaRPr lang="en-US" sz="14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§"/>
            </a:pPr>
            <a:r>
              <a:rPr lang="en-US" sz="1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Points to operations that are insufficient and do not confers origin </a:t>
            </a:r>
          </a:p>
          <a:p>
            <a:pPr marL="0" indent="0">
              <a:buNone/>
            </a:pPr>
            <a:endParaRPr lang="en-US" sz="9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Examples:</a:t>
            </a:r>
          </a:p>
          <a:p>
            <a:pPr marL="0" indent="0">
              <a:buNone/>
            </a:pPr>
            <a:r>
              <a:rPr lang="en-US" sz="1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1. labeling 2. Packaging  3. Assembling</a:t>
            </a:r>
          </a:p>
          <a:p>
            <a:pPr marL="0" indent="0">
              <a:buNone/>
            </a:pPr>
            <a:r>
              <a:rPr lang="en-US" sz="9000" i="1" dirty="0"/>
              <a:t> </a:t>
            </a:r>
            <a:r>
              <a:rPr lang="en-US" sz="9000" i="1" dirty="0" smtClean="0"/>
              <a:t> </a:t>
            </a:r>
          </a:p>
          <a:p>
            <a:pPr marL="0" indent="0">
              <a:buNone/>
            </a:pPr>
            <a:endParaRPr lang="en-US" sz="9000" i="1" dirty="0" smtClean="0"/>
          </a:p>
          <a:p>
            <a:pPr marL="0" indent="0">
              <a:buNone/>
            </a:pPr>
            <a:endParaRPr lang="en-US" sz="9000" i="1" dirty="0"/>
          </a:p>
          <a:p>
            <a:pPr marL="0" indent="0">
              <a:buFont typeface="Arial" panose="020B0604020202020204" pitchFamily="34" charset="0"/>
              <a:buNone/>
            </a:pPr>
            <a:endParaRPr lang="en-US" sz="9000" dirty="0" smtClean="0"/>
          </a:p>
          <a:p>
            <a:pPr marL="0" indent="0">
              <a:buFont typeface="Arial" panose="020B0604020202020204" pitchFamily="34" charset="0"/>
              <a:buNone/>
            </a:pPr>
            <a:endParaRPr lang="en-US" sz="9000" dirty="0" smtClean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9000" dirty="0" smtClean="0"/>
              <a:t>    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5800" dirty="0" smtClean="0"/>
              <a:t>                </a:t>
            </a:r>
            <a:r>
              <a:rPr lang="en-US" sz="5100" dirty="0" smtClean="0"/>
              <a:t> 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7000" dirty="0" smtClean="0"/>
              <a:t>    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5000" dirty="0" smtClean="0"/>
              <a:t>     </a:t>
            </a:r>
            <a:endParaRPr lang="en-US" sz="5000" dirty="0"/>
          </a:p>
        </p:txBody>
      </p:sp>
      <p:sp>
        <p:nvSpPr>
          <p:cNvPr id="6" name="TextBox 5"/>
          <p:cNvSpPr txBox="1"/>
          <p:nvPr/>
        </p:nvSpPr>
        <p:spPr>
          <a:xfrm>
            <a:off x="8421329" y="234499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24151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5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340662" cy="1090188"/>
          </a:xfrm>
        </p:spPr>
        <p:txBody>
          <a:bodyPr>
            <a:normAutofit/>
          </a:bodyPr>
          <a:lstStyle/>
          <a:p>
            <a:pPr algn="ctr"/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INTRODUCTION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cont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558344"/>
            <a:ext cx="10515600" cy="4618619"/>
          </a:xfrm>
          <a:noFill/>
        </p:spPr>
        <p:txBody>
          <a:bodyPr>
            <a:noAutofit/>
          </a:bodyPr>
          <a:lstStyle/>
          <a:p>
            <a:pPr>
              <a:lnSpc>
                <a:spcPct val="120000"/>
              </a:lnSpc>
              <a:buFont typeface="Wingdings" panose="05000000000000000000" pitchFamily="2" charset="2"/>
              <a:buChar char="§"/>
            </a:pPr>
            <a:r>
              <a:rPr lang="en-GB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The </a:t>
            </a:r>
            <a:r>
              <a:rPr lang="en-GB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participants in this course are entreated to do their </a:t>
            </a:r>
            <a:endParaRPr lang="en-GB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en-GB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utmost  best </a:t>
            </a:r>
            <a:r>
              <a:rPr lang="en-GB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enhance their knowledge and skills to </a:t>
            </a:r>
            <a:r>
              <a:rPr lang="en-GB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make 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GB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them </a:t>
            </a:r>
            <a:r>
              <a:rPr lang="en-GB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efficient and active participants and to </a:t>
            </a:r>
            <a:r>
              <a:rPr lang="en-GB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contribute 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GB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effectively to the </a:t>
            </a:r>
            <a:r>
              <a:rPr lang="en-GB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conduct of the class </a:t>
            </a:r>
            <a:r>
              <a:rPr lang="en-GB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session. This </a:t>
            </a:r>
            <a:r>
              <a:rPr lang="en-GB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may </a:t>
            </a:r>
            <a:r>
              <a:rPr lang="en-GB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lead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GB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to a </a:t>
            </a:r>
            <a:r>
              <a:rPr lang="en-GB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successful pass in </a:t>
            </a:r>
            <a:r>
              <a:rPr lang="en-GB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Customs </a:t>
            </a:r>
            <a:r>
              <a:rPr lang="en-GB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Brokers Licensing </a:t>
            </a:r>
            <a:endParaRPr lang="en-GB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en-GB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uniform </a:t>
            </a:r>
            <a:r>
              <a:rPr lang="en-GB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examination</a:t>
            </a:r>
            <a:r>
              <a:rPr lang="en-GB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lnSpc>
                <a:spcPct val="120000"/>
              </a:lnSpc>
              <a:buNone/>
            </a:pPr>
            <a:endParaRPr lang="en-GB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872766" y="6375042"/>
            <a:ext cx="4893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1799436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5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405056" cy="922762"/>
          </a:xfrm>
        </p:spPr>
        <p:txBody>
          <a:bodyPr>
            <a:normAutofit/>
          </a:bodyPr>
          <a:lstStyle/>
          <a:p>
            <a:pPr algn="ctr"/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MINIMAL OPERATIONS, NO ORIGIN CONFERED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5910" y="1983345"/>
            <a:ext cx="10807890" cy="4193617"/>
          </a:xfrm>
          <a:noFill/>
        </p:spPr>
        <p:txBody>
          <a:bodyPr>
            <a:normAutofit fontScale="47500" lnSpcReduction="20000"/>
          </a:bodyPr>
          <a:lstStyle/>
          <a:p>
            <a:pPr>
              <a:buFont typeface="Wingdings" panose="05000000000000000000" pitchFamily="2" charset="2"/>
              <a:buChar char="§"/>
            </a:pPr>
            <a:endParaRPr lang="en-US" sz="11100" dirty="0" smtClean="0"/>
          </a:p>
          <a:p>
            <a:pPr marL="0" indent="0">
              <a:buNone/>
            </a:pPr>
            <a:endParaRPr lang="en-US" sz="11100" dirty="0" smtClean="0"/>
          </a:p>
          <a:p>
            <a:pPr marL="0" indent="0">
              <a:buNone/>
            </a:pPr>
            <a:endParaRPr lang="en-US" sz="5800" dirty="0" smtClean="0"/>
          </a:p>
          <a:p>
            <a:pPr marL="0" indent="0">
              <a:buNone/>
            </a:pPr>
            <a:endParaRPr lang="en-US" sz="5800" dirty="0" smtClean="0"/>
          </a:p>
          <a:p>
            <a:pPr marL="0" indent="0">
              <a:buNone/>
            </a:pPr>
            <a:r>
              <a:rPr lang="en-US" sz="5800" dirty="0"/>
              <a:t> </a:t>
            </a:r>
            <a:r>
              <a:rPr lang="en-US" sz="5800" dirty="0" smtClean="0"/>
              <a:t>    </a:t>
            </a:r>
          </a:p>
          <a:p>
            <a:pPr marL="0" indent="0">
              <a:buNone/>
            </a:pPr>
            <a:r>
              <a:rPr lang="en-US" sz="5800" dirty="0"/>
              <a:t> </a:t>
            </a:r>
            <a:r>
              <a:rPr lang="en-US" sz="5800" dirty="0" smtClean="0"/>
              <a:t>               </a:t>
            </a:r>
            <a:r>
              <a:rPr lang="en-US" sz="5100" dirty="0" smtClean="0"/>
              <a:t>  </a:t>
            </a:r>
          </a:p>
          <a:p>
            <a:pPr marL="0" indent="0">
              <a:buNone/>
            </a:pPr>
            <a:r>
              <a:rPr lang="en-US" sz="7000" dirty="0"/>
              <a:t> </a:t>
            </a:r>
            <a:r>
              <a:rPr lang="en-US" sz="7000" dirty="0" smtClean="0"/>
              <a:t>    </a:t>
            </a:r>
          </a:p>
          <a:p>
            <a:pPr marL="0" indent="0">
              <a:buNone/>
            </a:pPr>
            <a:r>
              <a:rPr lang="en-US" sz="5000" dirty="0"/>
              <a:t> </a:t>
            </a:r>
            <a:r>
              <a:rPr lang="en-US" sz="5000" dirty="0" smtClean="0"/>
              <a:t>    </a:t>
            </a:r>
            <a:endParaRPr lang="en-US" sz="5000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698310" y="2135745"/>
            <a:ext cx="10807890" cy="4193617"/>
          </a:xfrm>
          <a:prstGeom prst="rect">
            <a:avLst/>
          </a:prstGeom>
          <a:noFill/>
        </p:spPr>
        <p:txBody>
          <a:bodyPr vert="horz" lIns="91440" tIns="45720" rIns="91440" bIns="45720" rtlCol="0">
            <a:normAutofit fontScale="4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Char char="§"/>
            </a:pPr>
            <a:endParaRPr lang="en-US" sz="11100" smtClean="0"/>
          </a:p>
          <a:p>
            <a:pPr marL="0" indent="0">
              <a:buFont typeface="Arial" panose="020B0604020202020204" pitchFamily="34" charset="0"/>
              <a:buNone/>
            </a:pPr>
            <a:endParaRPr lang="en-US" sz="11100" smtClean="0"/>
          </a:p>
          <a:p>
            <a:pPr marL="0" indent="0">
              <a:buFont typeface="Arial" panose="020B0604020202020204" pitchFamily="34" charset="0"/>
              <a:buNone/>
            </a:pPr>
            <a:endParaRPr lang="en-US" sz="5800" smtClean="0"/>
          </a:p>
          <a:p>
            <a:pPr marL="0" indent="0">
              <a:buFont typeface="Arial" panose="020B0604020202020204" pitchFamily="34" charset="0"/>
              <a:buNone/>
            </a:pPr>
            <a:endParaRPr lang="en-US" sz="5800" smtClean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5800" smtClean="0"/>
              <a:t>    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5800" smtClean="0"/>
              <a:t>                </a:t>
            </a:r>
            <a:r>
              <a:rPr lang="en-US" sz="5100" smtClean="0"/>
              <a:t> 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7000" smtClean="0"/>
              <a:t>    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5000" smtClean="0"/>
              <a:t>     </a:t>
            </a:r>
            <a:endParaRPr lang="en-US" sz="5000" dirty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338607" y="1440288"/>
            <a:ext cx="11068318" cy="4875822"/>
          </a:xfrm>
          <a:prstGeom prst="rect">
            <a:avLst/>
          </a:prstGeom>
          <a:noFill/>
        </p:spPr>
        <p:txBody>
          <a:bodyPr vert="horz" lIns="91440" tIns="45720" rIns="91440" bIns="45720" rtlCol="0">
            <a:normAutofit fontScale="2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9000" i="1" dirty="0" smtClean="0"/>
              <a:t> </a:t>
            </a:r>
            <a:r>
              <a:rPr lang="en-US" sz="9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9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1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Operations for </a:t>
            </a:r>
            <a:r>
              <a:rPr lang="en-US" sz="1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preservation of products </a:t>
            </a:r>
            <a:r>
              <a:rPr lang="en-US" sz="1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during transport </a:t>
            </a:r>
            <a:r>
              <a:rPr lang="en-US" sz="1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and </a:t>
            </a:r>
            <a:r>
              <a:rPr lang="en-US" sz="1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storage: </a:t>
            </a:r>
          </a:p>
          <a:p>
            <a:pPr marL="0" indent="0">
              <a:buNone/>
            </a:pPr>
            <a:r>
              <a:rPr lang="en-US" sz="1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>
              <a:lnSpc>
                <a:spcPct val="120000"/>
              </a:lnSpc>
            </a:pPr>
            <a:r>
              <a:rPr lang="en-US" sz="1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chilling </a:t>
            </a:r>
          </a:p>
          <a:p>
            <a:pPr>
              <a:lnSpc>
                <a:spcPct val="120000"/>
              </a:lnSpc>
            </a:pPr>
            <a:r>
              <a:rPr lang="en-US" sz="1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placing in salt, sulphur dioxide, or other </a:t>
            </a:r>
            <a:r>
              <a:rPr lang="en-US" sz="1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aqueous solutions </a:t>
            </a:r>
          </a:p>
          <a:p>
            <a:pPr>
              <a:lnSpc>
                <a:spcPct val="120000"/>
              </a:lnSpc>
            </a:pPr>
            <a:r>
              <a:rPr lang="en-US" sz="1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removal </a:t>
            </a:r>
            <a:r>
              <a:rPr lang="en-US" sz="1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of damaged </a:t>
            </a:r>
            <a:r>
              <a:rPr lang="en-US" sz="1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parts, etc.</a:t>
            </a:r>
          </a:p>
          <a:p>
            <a:pPr marL="0" indent="0">
              <a:lnSpc>
                <a:spcPct val="120000"/>
              </a:lnSpc>
              <a:buNone/>
            </a:pPr>
            <a:endParaRPr lang="en-US" sz="9000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90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en-US" sz="9000" dirty="0" smtClean="0"/>
          </a:p>
          <a:p>
            <a:pPr marL="0" indent="0">
              <a:buFont typeface="Arial" panose="020B0604020202020204" pitchFamily="34" charset="0"/>
              <a:buNone/>
            </a:pPr>
            <a:endParaRPr lang="en-US" sz="9000" dirty="0" smtClean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9000" dirty="0" smtClean="0"/>
              <a:t>    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5800" dirty="0" smtClean="0"/>
              <a:t>                </a:t>
            </a:r>
            <a:r>
              <a:rPr lang="en-US" sz="5100" dirty="0" smtClean="0"/>
              <a:t> 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7000" dirty="0" smtClean="0"/>
              <a:t>    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5000" dirty="0" smtClean="0"/>
              <a:t>     </a:t>
            </a:r>
            <a:endParaRPr lang="en-US" sz="5000" dirty="0"/>
          </a:p>
        </p:txBody>
      </p:sp>
      <p:sp>
        <p:nvSpPr>
          <p:cNvPr id="6" name="TextBox 5"/>
          <p:cNvSpPr txBox="1"/>
          <p:nvPr/>
        </p:nvSpPr>
        <p:spPr>
          <a:xfrm>
            <a:off x="8421329" y="234499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9197734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5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353541" cy="1077309"/>
          </a:xfrm>
        </p:spPr>
        <p:txBody>
          <a:bodyPr>
            <a:normAutofit fontScale="90000"/>
          </a:bodyPr>
          <a:lstStyle/>
          <a:p>
            <a:pPr algn="ctr"/>
            <a:r>
              <a:rPr lang="en-US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MINIMAL OPERATIONS, NO ORIGIN CONFERED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cont.</a:t>
            </a: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5910" y="1983345"/>
            <a:ext cx="10807890" cy="4193617"/>
          </a:xfrm>
          <a:noFill/>
        </p:spPr>
        <p:txBody>
          <a:bodyPr>
            <a:normAutofit fontScale="47500" lnSpcReduction="20000"/>
          </a:bodyPr>
          <a:lstStyle/>
          <a:p>
            <a:pPr>
              <a:buFont typeface="Wingdings" panose="05000000000000000000" pitchFamily="2" charset="2"/>
              <a:buChar char="§"/>
            </a:pPr>
            <a:endParaRPr lang="en-US" sz="11100" dirty="0" smtClean="0"/>
          </a:p>
          <a:p>
            <a:pPr marL="0" indent="0">
              <a:buNone/>
            </a:pPr>
            <a:endParaRPr lang="en-US" sz="11100" dirty="0" smtClean="0"/>
          </a:p>
          <a:p>
            <a:pPr marL="0" indent="0">
              <a:buNone/>
            </a:pPr>
            <a:endParaRPr lang="en-US" sz="5800" dirty="0" smtClean="0"/>
          </a:p>
          <a:p>
            <a:pPr marL="0" indent="0">
              <a:buNone/>
            </a:pPr>
            <a:endParaRPr lang="en-US" sz="5800" dirty="0" smtClean="0"/>
          </a:p>
          <a:p>
            <a:pPr marL="0" indent="0">
              <a:buNone/>
            </a:pPr>
            <a:r>
              <a:rPr lang="en-US" sz="5800" dirty="0"/>
              <a:t> </a:t>
            </a:r>
            <a:r>
              <a:rPr lang="en-US" sz="5800" dirty="0" smtClean="0"/>
              <a:t>    </a:t>
            </a:r>
          </a:p>
          <a:p>
            <a:pPr marL="0" indent="0">
              <a:buNone/>
            </a:pPr>
            <a:r>
              <a:rPr lang="en-US" sz="5800" dirty="0"/>
              <a:t> </a:t>
            </a:r>
            <a:r>
              <a:rPr lang="en-US" sz="5800" dirty="0" smtClean="0"/>
              <a:t>               </a:t>
            </a:r>
            <a:r>
              <a:rPr lang="en-US" sz="5100" dirty="0" smtClean="0"/>
              <a:t>  </a:t>
            </a:r>
          </a:p>
          <a:p>
            <a:pPr marL="0" indent="0">
              <a:buNone/>
            </a:pPr>
            <a:r>
              <a:rPr lang="en-US" sz="7000" dirty="0"/>
              <a:t> </a:t>
            </a:r>
            <a:r>
              <a:rPr lang="en-US" sz="7000" dirty="0" smtClean="0"/>
              <a:t>    </a:t>
            </a:r>
          </a:p>
          <a:p>
            <a:pPr marL="0" indent="0">
              <a:buNone/>
            </a:pPr>
            <a:r>
              <a:rPr lang="en-US" sz="5000" dirty="0"/>
              <a:t> </a:t>
            </a:r>
            <a:r>
              <a:rPr lang="en-US" sz="5000" dirty="0" smtClean="0"/>
              <a:t>    </a:t>
            </a:r>
            <a:endParaRPr lang="en-US" sz="5000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698310" y="2135745"/>
            <a:ext cx="10807890" cy="4193617"/>
          </a:xfrm>
          <a:prstGeom prst="rect">
            <a:avLst/>
          </a:prstGeom>
          <a:noFill/>
        </p:spPr>
        <p:txBody>
          <a:bodyPr vert="horz" lIns="91440" tIns="45720" rIns="91440" bIns="45720" rtlCol="0">
            <a:normAutofit fontScale="4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Char char="§"/>
            </a:pPr>
            <a:endParaRPr lang="en-US" sz="11100" smtClean="0"/>
          </a:p>
          <a:p>
            <a:pPr marL="0" indent="0">
              <a:buFont typeface="Arial" panose="020B0604020202020204" pitchFamily="34" charset="0"/>
              <a:buNone/>
            </a:pPr>
            <a:endParaRPr lang="en-US" sz="11100" smtClean="0"/>
          </a:p>
          <a:p>
            <a:pPr marL="0" indent="0">
              <a:buFont typeface="Arial" panose="020B0604020202020204" pitchFamily="34" charset="0"/>
              <a:buNone/>
            </a:pPr>
            <a:endParaRPr lang="en-US" sz="5800" smtClean="0"/>
          </a:p>
          <a:p>
            <a:pPr marL="0" indent="0">
              <a:buFont typeface="Arial" panose="020B0604020202020204" pitchFamily="34" charset="0"/>
              <a:buNone/>
            </a:pPr>
            <a:endParaRPr lang="en-US" sz="5800" smtClean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5800" smtClean="0"/>
              <a:t>    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5800" smtClean="0"/>
              <a:t>                </a:t>
            </a:r>
            <a:r>
              <a:rPr lang="en-US" sz="5100" smtClean="0"/>
              <a:t> 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7000" smtClean="0"/>
              <a:t>    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5000" smtClean="0"/>
              <a:t>     </a:t>
            </a:r>
            <a:endParaRPr lang="en-US" sz="5000" dirty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338607" y="1442434"/>
            <a:ext cx="11068318" cy="4873676"/>
          </a:xfrm>
          <a:prstGeom prst="rect">
            <a:avLst/>
          </a:prstGeom>
          <a:noFill/>
        </p:spPr>
        <p:txBody>
          <a:bodyPr vert="horz" lIns="91440" tIns="45720" rIns="91440" bIns="45720" rtlCol="0">
            <a:normAutofit fontScale="2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en-US" sz="9000" i="1" dirty="0" smtClean="0"/>
              <a:t> </a:t>
            </a:r>
            <a:r>
              <a:rPr lang="en-US" sz="1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1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1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Simple operations such as: </a:t>
            </a:r>
            <a:endParaRPr lang="en-US" sz="1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en-US" sz="1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• </a:t>
            </a:r>
            <a:r>
              <a:rPr lang="en-US" sz="1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Removal of dust, sifting or screening, sorting, </a:t>
            </a:r>
            <a:r>
              <a:rPr lang="en-US" sz="1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washing</a:t>
            </a:r>
            <a:r>
              <a:rPr lang="en-US" sz="1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painting, </a:t>
            </a:r>
            <a:r>
              <a:rPr lang="en-US" sz="1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cutting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US" sz="1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up</a:t>
            </a:r>
            <a:r>
              <a:rPr lang="en-US" sz="1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 matching </a:t>
            </a:r>
            <a:r>
              <a:rPr lang="en-US" sz="1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including </a:t>
            </a:r>
            <a:r>
              <a:rPr lang="en-US" sz="1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sz="1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making up sets of </a:t>
            </a:r>
            <a:r>
              <a:rPr lang="en-US" sz="1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articles;</a:t>
            </a:r>
          </a:p>
          <a:p>
            <a:pPr marL="0" indent="0">
              <a:buNone/>
            </a:pPr>
            <a:endParaRPr lang="en-US" sz="1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en-US" sz="8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8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1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Changing or </a:t>
            </a:r>
            <a:r>
              <a:rPr lang="en-US" sz="1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packing and breaking up and assembly of </a:t>
            </a:r>
            <a:r>
              <a:rPr lang="en-US" sz="1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consignments 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US" sz="1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• </a:t>
            </a:r>
            <a:r>
              <a:rPr lang="en-US" sz="1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placing in bottles, flasks, bags, boxes </a:t>
            </a:r>
            <a:endParaRPr lang="en-US" sz="1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en-US" sz="1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• </a:t>
            </a:r>
            <a:r>
              <a:rPr lang="en-US" sz="1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fixing on cards, boards, and other </a:t>
            </a:r>
            <a:r>
              <a:rPr lang="en-US" sz="1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simple packaging operations                   </a:t>
            </a:r>
          </a:p>
          <a:p>
            <a:pPr marL="0" indent="0">
              <a:buNone/>
            </a:pPr>
            <a:endParaRPr lang="en-US" sz="11200" i="1" dirty="0"/>
          </a:p>
          <a:p>
            <a:pPr marL="0" indent="0">
              <a:buFont typeface="Arial" panose="020B0604020202020204" pitchFamily="34" charset="0"/>
              <a:buNone/>
            </a:pPr>
            <a:endParaRPr lang="en-US" sz="11200" dirty="0" smtClean="0"/>
          </a:p>
          <a:p>
            <a:pPr marL="0" indent="0">
              <a:buFont typeface="Arial" panose="020B0604020202020204" pitchFamily="34" charset="0"/>
              <a:buNone/>
            </a:pPr>
            <a:endParaRPr lang="en-US" sz="9000" dirty="0" smtClean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9000" dirty="0" smtClean="0"/>
              <a:t>    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5800" dirty="0" smtClean="0"/>
              <a:t>                </a:t>
            </a:r>
            <a:r>
              <a:rPr lang="en-US" sz="5100" dirty="0" smtClean="0"/>
              <a:t> 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7000" dirty="0" smtClean="0"/>
              <a:t>    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5000" dirty="0" smtClean="0"/>
              <a:t>     </a:t>
            </a:r>
            <a:endParaRPr lang="en-US" sz="5000" dirty="0"/>
          </a:p>
        </p:txBody>
      </p:sp>
      <p:sp>
        <p:nvSpPr>
          <p:cNvPr id="6" name="TextBox 5"/>
          <p:cNvSpPr txBox="1"/>
          <p:nvPr/>
        </p:nvSpPr>
        <p:spPr>
          <a:xfrm>
            <a:off x="8421329" y="234499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8756423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5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051551"/>
          </a:xfrm>
        </p:spPr>
        <p:txBody>
          <a:bodyPr>
            <a:normAutofit/>
          </a:bodyPr>
          <a:lstStyle/>
          <a:p>
            <a:pPr algn="ctr"/>
            <a:r>
              <a:rPr lang="en-US" sz="4000" b="1" dirty="0" smtClean="0"/>
              <a:t> 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MINIMAL OPERATIONS, NO ORIGIN CONFERED </a:t>
            </a:r>
            <a:r>
              <a:rPr lang="en-US" sz="2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cont.</a:t>
            </a:r>
            <a:endParaRPr lang="en-US" sz="2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5910" y="1983345"/>
            <a:ext cx="10807890" cy="4193617"/>
          </a:xfrm>
          <a:noFill/>
        </p:spPr>
        <p:txBody>
          <a:bodyPr>
            <a:normAutofit fontScale="47500" lnSpcReduction="20000"/>
          </a:bodyPr>
          <a:lstStyle/>
          <a:p>
            <a:pPr>
              <a:buFont typeface="Wingdings" panose="05000000000000000000" pitchFamily="2" charset="2"/>
              <a:buChar char="§"/>
            </a:pPr>
            <a:endParaRPr lang="en-US" sz="11100" dirty="0" smtClean="0"/>
          </a:p>
          <a:p>
            <a:pPr marL="0" indent="0">
              <a:buNone/>
            </a:pPr>
            <a:endParaRPr lang="en-US" sz="11100" dirty="0" smtClean="0"/>
          </a:p>
          <a:p>
            <a:pPr marL="0" indent="0">
              <a:buNone/>
            </a:pPr>
            <a:endParaRPr lang="en-US" sz="5800" dirty="0" smtClean="0"/>
          </a:p>
          <a:p>
            <a:pPr marL="0" indent="0">
              <a:buNone/>
            </a:pPr>
            <a:endParaRPr lang="en-US" sz="5800" dirty="0" smtClean="0"/>
          </a:p>
          <a:p>
            <a:pPr marL="0" indent="0">
              <a:buNone/>
            </a:pPr>
            <a:r>
              <a:rPr lang="en-US" sz="5800" dirty="0"/>
              <a:t> </a:t>
            </a:r>
            <a:r>
              <a:rPr lang="en-US" sz="5800" dirty="0" smtClean="0"/>
              <a:t>    </a:t>
            </a:r>
          </a:p>
          <a:p>
            <a:pPr marL="0" indent="0">
              <a:buNone/>
            </a:pPr>
            <a:r>
              <a:rPr lang="en-US" sz="5800" dirty="0"/>
              <a:t> </a:t>
            </a:r>
            <a:r>
              <a:rPr lang="en-US" sz="5800" dirty="0" smtClean="0"/>
              <a:t>               </a:t>
            </a:r>
            <a:r>
              <a:rPr lang="en-US" sz="5100" dirty="0" smtClean="0"/>
              <a:t>  </a:t>
            </a:r>
          </a:p>
          <a:p>
            <a:pPr marL="0" indent="0">
              <a:buNone/>
            </a:pPr>
            <a:r>
              <a:rPr lang="en-US" sz="7000" dirty="0"/>
              <a:t> </a:t>
            </a:r>
            <a:r>
              <a:rPr lang="en-US" sz="7000" dirty="0" smtClean="0"/>
              <a:t>    </a:t>
            </a:r>
          </a:p>
          <a:p>
            <a:pPr marL="0" indent="0">
              <a:buNone/>
            </a:pPr>
            <a:r>
              <a:rPr lang="en-US" sz="5000" dirty="0"/>
              <a:t> </a:t>
            </a:r>
            <a:r>
              <a:rPr lang="en-US" sz="5000" dirty="0" smtClean="0"/>
              <a:t>    </a:t>
            </a:r>
            <a:endParaRPr lang="en-US" sz="5000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698310" y="2135745"/>
            <a:ext cx="10807890" cy="4193617"/>
          </a:xfrm>
          <a:prstGeom prst="rect">
            <a:avLst/>
          </a:prstGeom>
          <a:noFill/>
        </p:spPr>
        <p:txBody>
          <a:bodyPr vert="horz" lIns="91440" tIns="45720" rIns="91440" bIns="45720" rtlCol="0">
            <a:normAutofit fontScale="4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Char char="§"/>
            </a:pPr>
            <a:endParaRPr lang="en-US" sz="11100" smtClean="0"/>
          </a:p>
          <a:p>
            <a:pPr marL="0" indent="0">
              <a:buFont typeface="Arial" panose="020B0604020202020204" pitchFamily="34" charset="0"/>
              <a:buNone/>
            </a:pPr>
            <a:endParaRPr lang="en-US" sz="11100" smtClean="0"/>
          </a:p>
          <a:p>
            <a:pPr marL="0" indent="0">
              <a:buFont typeface="Arial" panose="020B0604020202020204" pitchFamily="34" charset="0"/>
              <a:buNone/>
            </a:pPr>
            <a:endParaRPr lang="en-US" sz="5800" smtClean="0"/>
          </a:p>
          <a:p>
            <a:pPr marL="0" indent="0">
              <a:buFont typeface="Arial" panose="020B0604020202020204" pitchFamily="34" charset="0"/>
              <a:buNone/>
            </a:pPr>
            <a:endParaRPr lang="en-US" sz="5800" smtClean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5800" smtClean="0"/>
              <a:t>    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5800" smtClean="0"/>
              <a:t>                </a:t>
            </a:r>
            <a:r>
              <a:rPr lang="en-US" sz="5100" smtClean="0"/>
              <a:t> 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7000" smtClean="0"/>
              <a:t>    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5000" smtClean="0"/>
              <a:t>     </a:t>
            </a:r>
            <a:endParaRPr lang="en-US" sz="5000" dirty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285482" y="1639171"/>
            <a:ext cx="11068318" cy="4638674"/>
          </a:xfrm>
          <a:prstGeom prst="rect">
            <a:avLst/>
          </a:prstGeom>
          <a:noFill/>
        </p:spPr>
        <p:txBody>
          <a:bodyPr vert="horz" lIns="91440" tIns="45720" rIns="91440" bIns="45720" rtlCol="0">
            <a:normAutofit fontScale="2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en-US" sz="14400" i="1" dirty="0" smtClean="0"/>
              <a:t> </a:t>
            </a:r>
            <a:r>
              <a:rPr lang="en-US" sz="1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sz="1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sz="14400" dirty="0" smtClean="0"/>
              <a:t> </a:t>
            </a:r>
            <a:r>
              <a:rPr lang="en-US" sz="1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Affixing marks, labels or </a:t>
            </a:r>
            <a:r>
              <a:rPr lang="en-US" sz="1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other </a:t>
            </a:r>
            <a:r>
              <a:rPr lang="en-US" sz="1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distinguishing signs </a:t>
            </a:r>
            <a:r>
              <a:rPr lang="en-US" sz="1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on products </a:t>
            </a:r>
            <a:r>
              <a:rPr lang="en-US" sz="1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or </a:t>
            </a:r>
            <a:endParaRPr lang="en-US" sz="1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en-US" sz="1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on their packaging </a:t>
            </a:r>
          </a:p>
          <a:p>
            <a:pPr marL="0" indent="0">
              <a:buNone/>
            </a:pPr>
            <a:endParaRPr lang="en-US" sz="1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en-US" sz="1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5</a:t>
            </a:r>
            <a:r>
              <a:rPr lang="en-US" sz="1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Simple mixing of products, whether or not of </a:t>
            </a:r>
            <a:r>
              <a:rPr lang="en-US" sz="1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different kinds</a:t>
            </a:r>
            <a:r>
              <a:rPr lang="en-US" sz="1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where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US" sz="1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one </a:t>
            </a:r>
            <a:r>
              <a:rPr lang="en-US" sz="1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or more of the component mixtures </a:t>
            </a:r>
            <a:r>
              <a:rPr lang="en-US" sz="1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do </a:t>
            </a:r>
            <a:r>
              <a:rPr lang="en-US" sz="1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not meet the conditions </a:t>
            </a:r>
            <a:r>
              <a:rPr lang="en-US" sz="1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laid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US" sz="1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down </a:t>
            </a:r>
            <a:r>
              <a:rPr lang="en-US" sz="1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the rules </a:t>
            </a:r>
            <a:r>
              <a:rPr lang="en-US" sz="1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 enable </a:t>
            </a:r>
            <a:r>
              <a:rPr lang="en-US" sz="1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them to be considered originating products </a:t>
            </a:r>
            <a:endParaRPr lang="en-US" sz="112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20000"/>
              </a:lnSpc>
              <a:buFont typeface="Arial" panose="020B0604020202020204" pitchFamily="34" charset="0"/>
              <a:buNone/>
            </a:pPr>
            <a:endParaRPr lang="en-US" sz="14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en-US" sz="1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9000" dirty="0" smtClean="0"/>
              <a:t>    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5800" dirty="0" smtClean="0"/>
              <a:t>                </a:t>
            </a:r>
            <a:r>
              <a:rPr lang="en-US" sz="5100" dirty="0" smtClean="0"/>
              <a:t> 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7000" dirty="0" smtClean="0"/>
              <a:t>    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5000" dirty="0" smtClean="0"/>
              <a:t>     </a:t>
            </a:r>
            <a:endParaRPr lang="en-US" sz="5000" dirty="0"/>
          </a:p>
        </p:txBody>
      </p:sp>
      <p:sp>
        <p:nvSpPr>
          <p:cNvPr id="6" name="TextBox 5"/>
          <p:cNvSpPr txBox="1"/>
          <p:nvPr/>
        </p:nvSpPr>
        <p:spPr>
          <a:xfrm>
            <a:off x="8421329" y="234499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9978198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5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4000" b="1" dirty="0" smtClean="0"/>
              <a:t> 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MINIMAL OPERATIONS, NO ORIGIN CONFERED </a:t>
            </a:r>
            <a:r>
              <a:rPr lang="en-US" sz="1600" dirty="0" smtClean="0"/>
              <a:t>cont.</a:t>
            </a:r>
            <a:endParaRPr lang="en-US" sz="2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5910" y="1983345"/>
            <a:ext cx="10807890" cy="4193617"/>
          </a:xfrm>
          <a:noFill/>
        </p:spPr>
        <p:txBody>
          <a:bodyPr>
            <a:normAutofit fontScale="47500" lnSpcReduction="20000"/>
          </a:bodyPr>
          <a:lstStyle/>
          <a:p>
            <a:pPr>
              <a:buFont typeface="Wingdings" panose="05000000000000000000" pitchFamily="2" charset="2"/>
              <a:buChar char="§"/>
            </a:pPr>
            <a:endParaRPr lang="en-US" sz="11100" dirty="0" smtClean="0"/>
          </a:p>
          <a:p>
            <a:pPr marL="0" indent="0">
              <a:buNone/>
            </a:pPr>
            <a:endParaRPr lang="en-US" sz="11100" dirty="0" smtClean="0"/>
          </a:p>
          <a:p>
            <a:pPr marL="0" indent="0">
              <a:buNone/>
            </a:pPr>
            <a:endParaRPr lang="en-US" sz="5800" dirty="0" smtClean="0"/>
          </a:p>
          <a:p>
            <a:pPr marL="0" indent="0">
              <a:buNone/>
            </a:pPr>
            <a:endParaRPr lang="en-US" sz="5800" dirty="0" smtClean="0"/>
          </a:p>
          <a:p>
            <a:pPr marL="0" indent="0">
              <a:buNone/>
            </a:pPr>
            <a:r>
              <a:rPr lang="en-US" sz="5800" dirty="0"/>
              <a:t> </a:t>
            </a:r>
            <a:r>
              <a:rPr lang="en-US" sz="5800" dirty="0" smtClean="0"/>
              <a:t>    </a:t>
            </a:r>
          </a:p>
          <a:p>
            <a:pPr marL="0" indent="0">
              <a:buNone/>
            </a:pPr>
            <a:r>
              <a:rPr lang="en-US" sz="5800" dirty="0"/>
              <a:t> </a:t>
            </a:r>
            <a:r>
              <a:rPr lang="en-US" sz="5800" dirty="0" smtClean="0"/>
              <a:t>               </a:t>
            </a:r>
            <a:r>
              <a:rPr lang="en-US" sz="5100" dirty="0" smtClean="0"/>
              <a:t>  </a:t>
            </a:r>
          </a:p>
          <a:p>
            <a:pPr marL="0" indent="0">
              <a:buNone/>
            </a:pPr>
            <a:r>
              <a:rPr lang="en-US" sz="7000" dirty="0"/>
              <a:t> </a:t>
            </a:r>
            <a:r>
              <a:rPr lang="en-US" sz="7000" dirty="0" smtClean="0"/>
              <a:t>    </a:t>
            </a:r>
          </a:p>
          <a:p>
            <a:pPr marL="0" indent="0">
              <a:buNone/>
            </a:pPr>
            <a:r>
              <a:rPr lang="en-US" sz="5000" dirty="0"/>
              <a:t> </a:t>
            </a:r>
            <a:r>
              <a:rPr lang="en-US" sz="5000" dirty="0" smtClean="0"/>
              <a:t>    </a:t>
            </a:r>
            <a:endParaRPr lang="en-US" sz="5000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698310" y="2135745"/>
            <a:ext cx="10807890" cy="4193617"/>
          </a:xfrm>
          <a:prstGeom prst="rect">
            <a:avLst/>
          </a:prstGeom>
          <a:noFill/>
        </p:spPr>
        <p:txBody>
          <a:bodyPr vert="horz" lIns="91440" tIns="45720" rIns="91440" bIns="45720" rtlCol="0">
            <a:normAutofit fontScale="4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Char char="§"/>
            </a:pPr>
            <a:endParaRPr lang="en-US" sz="11100" smtClean="0"/>
          </a:p>
          <a:p>
            <a:pPr marL="0" indent="0">
              <a:buFont typeface="Arial" panose="020B0604020202020204" pitchFamily="34" charset="0"/>
              <a:buNone/>
            </a:pPr>
            <a:endParaRPr lang="en-US" sz="11100" smtClean="0"/>
          </a:p>
          <a:p>
            <a:pPr marL="0" indent="0">
              <a:buFont typeface="Arial" panose="020B0604020202020204" pitchFamily="34" charset="0"/>
              <a:buNone/>
            </a:pPr>
            <a:endParaRPr lang="en-US" sz="5800" smtClean="0"/>
          </a:p>
          <a:p>
            <a:pPr marL="0" indent="0">
              <a:buFont typeface="Arial" panose="020B0604020202020204" pitchFamily="34" charset="0"/>
              <a:buNone/>
            </a:pPr>
            <a:endParaRPr lang="en-US" sz="5800" smtClean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5800" smtClean="0"/>
              <a:t>    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5800" smtClean="0"/>
              <a:t>                </a:t>
            </a:r>
            <a:r>
              <a:rPr lang="en-US" sz="5100" smtClean="0"/>
              <a:t> 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7000" smtClean="0"/>
              <a:t>    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5000" smtClean="0"/>
              <a:t>     </a:t>
            </a:r>
            <a:endParaRPr lang="en-US" sz="5000" dirty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285482" y="1690688"/>
            <a:ext cx="11068318" cy="4638674"/>
          </a:xfrm>
          <a:prstGeom prst="rect">
            <a:avLst/>
          </a:prstGeom>
          <a:noFill/>
        </p:spPr>
        <p:txBody>
          <a:bodyPr vert="horz" lIns="91440" tIns="45720" rIns="91440" bIns="45720" rtlCol="0">
            <a:normAutofit fontScale="2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en-US" sz="14400" dirty="0" smtClean="0"/>
              <a:t> </a:t>
            </a:r>
            <a:r>
              <a:rPr lang="en-US" sz="12800" dirty="0"/>
              <a:t>6. </a:t>
            </a:r>
            <a:r>
              <a:rPr lang="en-US" sz="1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Simple </a:t>
            </a:r>
            <a:r>
              <a:rPr lang="en-US" sz="1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assembly of parts of products </a:t>
            </a:r>
            <a:r>
              <a:rPr lang="en-US" sz="1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 constitute a complete 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US" sz="1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product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US" sz="1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7</a:t>
            </a:r>
            <a:r>
              <a:rPr lang="en-US" sz="1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1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Simple </a:t>
            </a:r>
            <a:r>
              <a:rPr lang="en-US" sz="1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combination of two or more operations shown in 1 to </a:t>
            </a:r>
            <a:r>
              <a:rPr lang="en-US" sz="1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US" sz="1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8</a:t>
            </a:r>
            <a:r>
              <a:rPr lang="en-US" sz="1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S</a:t>
            </a:r>
            <a:r>
              <a:rPr lang="en-US" sz="1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laughter </a:t>
            </a:r>
            <a:r>
              <a:rPr lang="en-US" sz="1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of animals does not qualify  as </a:t>
            </a:r>
            <a:r>
              <a:rPr lang="en-US" sz="1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‘</a:t>
            </a:r>
            <a:r>
              <a:rPr lang="en-US" sz="1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sufficient </a:t>
            </a:r>
            <a:endParaRPr lang="en-US" sz="1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en-US" sz="1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transformation</a:t>
            </a:r>
            <a:r>
              <a:rPr lang="en-US" sz="1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’ </a:t>
            </a:r>
            <a:endParaRPr lang="en-US" sz="1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en-US" sz="12800" dirty="0" smtClean="0"/>
          </a:p>
          <a:p>
            <a:pPr marL="0" indent="0">
              <a:buFont typeface="Arial" panose="020B0604020202020204" pitchFamily="34" charset="0"/>
              <a:buNone/>
            </a:pPr>
            <a:endParaRPr lang="en-US" sz="7600" dirty="0" smtClean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9000" dirty="0" smtClean="0"/>
              <a:t>    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9000" dirty="0" smtClean="0"/>
              <a:t>                 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7000" dirty="0" smtClean="0"/>
              <a:t>    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5000" dirty="0" smtClean="0"/>
              <a:t>     </a:t>
            </a:r>
            <a:endParaRPr lang="en-US" sz="5000" dirty="0"/>
          </a:p>
        </p:txBody>
      </p:sp>
      <p:sp>
        <p:nvSpPr>
          <p:cNvPr id="6" name="TextBox 5"/>
          <p:cNvSpPr txBox="1"/>
          <p:nvPr/>
        </p:nvSpPr>
        <p:spPr>
          <a:xfrm>
            <a:off x="8421329" y="234499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1470569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5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1325" y="122718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 sz="4000" b="1" dirty="0" smtClean="0"/>
              <a:t> 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DE MIMIMIS OR TOLERANCE RULE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5910" y="1983345"/>
            <a:ext cx="10807890" cy="4193617"/>
          </a:xfrm>
          <a:noFill/>
        </p:spPr>
        <p:txBody>
          <a:bodyPr>
            <a:normAutofit fontScale="47500" lnSpcReduction="20000"/>
          </a:bodyPr>
          <a:lstStyle/>
          <a:p>
            <a:pPr>
              <a:buFont typeface="Wingdings" panose="05000000000000000000" pitchFamily="2" charset="2"/>
              <a:buChar char="§"/>
            </a:pPr>
            <a:endParaRPr lang="en-US" sz="11100" dirty="0" smtClean="0"/>
          </a:p>
          <a:p>
            <a:pPr marL="0" indent="0">
              <a:buNone/>
            </a:pPr>
            <a:endParaRPr lang="en-US" sz="11100" dirty="0" smtClean="0"/>
          </a:p>
          <a:p>
            <a:pPr marL="0" indent="0">
              <a:buNone/>
            </a:pPr>
            <a:endParaRPr lang="en-US" sz="5800" dirty="0" smtClean="0"/>
          </a:p>
          <a:p>
            <a:pPr marL="0" indent="0">
              <a:buNone/>
            </a:pPr>
            <a:endParaRPr lang="en-US" sz="5800" dirty="0" smtClean="0"/>
          </a:p>
          <a:p>
            <a:pPr marL="0" indent="0">
              <a:buNone/>
            </a:pPr>
            <a:r>
              <a:rPr lang="en-US" sz="5800" dirty="0"/>
              <a:t> </a:t>
            </a:r>
            <a:r>
              <a:rPr lang="en-US" sz="5800" dirty="0" smtClean="0"/>
              <a:t>    </a:t>
            </a:r>
          </a:p>
          <a:p>
            <a:pPr marL="0" indent="0">
              <a:buNone/>
            </a:pPr>
            <a:r>
              <a:rPr lang="en-US" sz="5800" dirty="0"/>
              <a:t> </a:t>
            </a:r>
            <a:r>
              <a:rPr lang="en-US" sz="5800" dirty="0" smtClean="0"/>
              <a:t>               </a:t>
            </a:r>
            <a:r>
              <a:rPr lang="en-US" sz="5100" dirty="0" smtClean="0"/>
              <a:t>  </a:t>
            </a:r>
          </a:p>
          <a:p>
            <a:pPr marL="0" indent="0">
              <a:buNone/>
            </a:pPr>
            <a:r>
              <a:rPr lang="en-US" sz="7000" dirty="0"/>
              <a:t> </a:t>
            </a:r>
            <a:r>
              <a:rPr lang="en-US" sz="7000" dirty="0" smtClean="0"/>
              <a:t>    </a:t>
            </a:r>
          </a:p>
          <a:p>
            <a:pPr marL="0" indent="0">
              <a:buNone/>
            </a:pPr>
            <a:r>
              <a:rPr lang="en-US" sz="5000" dirty="0"/>
              <a:t> </a:t>
            </a:r>
            <a:r>
              <a:rPr lang="en-US" sz="5000" dirty="0" smtClean="0"/>
              <a:t>    </a:t>
            </a:r>
            <a:endParaRPr lang="en-US" sz="5000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698310" y="2135745"/>
            <a:ext cx="10807890" cy="4193617"/>
          </a:xfrm>
          <a:prstGeom prst="rect">
            <a:avLst/>
          </a:prstGeom>
          <a:noFill/>
        </p:spPr>
        <p:txBody>
          <a:bodyPr vert="horz" lIns="91440" tIns="45720" rIns="91440" bIns="45720" rtlCol="0">
            <a:normAutofit fontScale="4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Char char="§"/>
            </a:pPr>
            <a:endParaRPr lang="en-US" sz="11100" smtClean="0"/>
          </a:p>
          <a:p>
            <a:pPr marL="0" indent="0">
              <a:buFont typeface="Arial" panose="020B0604020202020204" pitchFamily="34" charset="0"/>
              <a:buNone/>
            </a:pPr>
            <a:endParaRPr lang="en-US" sz="11100" smtClean="0"/>
          </a:p>
          <a:p>
            <a:pPr marL="0" indent="0">
              <a:buFont typeface="Arial" panose="020B0604020202020204" pitchFamily="34" charset="0"/>
              <a:buNone/>
            </a:pPr>
            <a:endParaRPr lang="en-US" sz="5800" smtClean="0"/>
          </a:p>
          <a:p>
            <a:pPr marL="0" indent="0">
              <a:buFont typeface="Arial" panose="020B0604020202020204" pitchFamily="34" charset="0"/>
              <a:buNone/>
            </a:pPr>
            <a:endParaRPr lang="en-US" sz="5800" smtClean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5800" smtClean="0"/>
              <a:t>    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5800" smtClean="0"/>
              <a:t>                </a:t>
            </a:r>
            <a:r>
              <a:rPr lang="en-US" sz="5100" smtClean="0"/>
              <a:t> 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7000" smtClean="0"/>
              <a:t>    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5000" smtClean="0"/>
              <a:t>     </a:t>
            </a:r>
            <a:endParaRPr lang="en-US" sz="5000" dirty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338607" y="1677436"/>
            <a:ext cx="11068318" cy="4638674"/>
          </a:xfrm>
          <a:prstGeom prst="rect">
            <a:avLst/>
          </a:prstGeom>
          <a:noFill/>
        </p:spPr>
        <p:txBody>
          <a:bodyPr vert="horz" lIns="91440" tIns="45720" rIns="91440" bIns="45720" rtlCol="0">
            <a:normAutofit fontScale="2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Char char="§"/>
            </a:pPr>
            <a:r>
              <a:rPr lang="en-US" sz="1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Permits a specific share (often between 10% &amp; 15%) of value or volume</a:t>
            </a:r>
          </a:p>
          <a:p>
            <a:pPr marL="0" indent="0">
              <a:buNone/>
            </a:pPr>
            <a:r>
              <a:rPr lang="en-US" sz="1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of final product to be non originating</a:t>
            </a:r>
          </a:p>
          <a:p>
            <a:pPr marL="0" indent="0">
              <a:buNone/>
            </a:pPr>
            <a:endParaRPr lang="en-US" sz="1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§"/>
            </a:pPr>
            <a:r>
              <a:rPr lang="en-US" sz="1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Final product maintains originating status</a:t>
            </a:r>
          </a:p>
          <a:p>
            <a:pPr marL="0" indent="0">
              <a:buNone/>
            </a:pPr>
            <a:endParaRPr lang="en-US" sz="1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§"/>
            </a:pPr>
            <a:r>
              <a:rPr lang="en-US" sz="1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Applicable components identified in Agreement</a:t>
            </a:r>
          </a:p>
          <a:p>
            <a:pPr marL="0" indent="0">
              <a:buNone/>
            </a:pPr>
            <a:r>
              <a:rPr lang="en-US" sz="1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indent="0">
              <a:buNone/>
            </a:pPr>
            <a:r>
              <a:rPr lang="en-US" sz="1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Example:</a:t>
            </a:r>
          </a:p>
          <a:p>
            <a:pPr marL="0" indent="0">
              <a:buNone/>
            </a:pPr>
            <a:r>
              <a:rPr lang="en-US" sz="1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HS chapters to which the tolerance does not apply.</a:t>
            </a:r>
          </a:p>
          <a:p>
            <a:pPr marL="0" indent="0">
              <a:buNone/>
            </a:pPr>
            <a:endParaRPr lang="en-US" sz="14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9000" i="1" dirty="0" smtClean="0"/>
          </a:p>
          <a:p>
            <a:pPr marL="0" indent="0">
              <a:buNone/>
            </a:pPr>
            <a:endParaRPr lang="en-US" sz="9000" i="1" dirty="0"/>
          </a:p>
          <a:p>
            <a:pPr marL="0" indent="0">
              <a:buFont typeface="Arial" panose="020B0604020202020204" pitchFamily="34" charset="0"/>
              <a:buNone/>
            </a:pPr>
            <a:endParaRPr lang="en-US" sz="9000" dirty="0" smtClean="0"/>
          </a:p>
          <a:p>
            <a:pPr marL="0" indent="0">
              <a:buFont typeface="Arial" panose="020B0604020202020204" pitchFamily="34" charset="0"/>
              <a:buNone/>
            </a:pPr>
            <a:endParaRPr lang="en-US" sz="9000" dirty="0" smtClean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9000" dirty="0" smtClean="0"/>
              <a:t>    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5800" dirty="0" smtClean="0"/>
              <a:t>                </a:t>
            </a:r>
            <a:r>
              <a:rPr lang="en-US" sz="5100" dirty="0" smtClean="0"/>
              <a:t> 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7000" dirty="0" smtClean="0"/>
              <a:t>    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5000" dirty="0" smtClean="0"/>
              <a:t>     </a:t>
            </a:r>
            <a:endParaRPr lang="en-US" sz="5000" dirty="0"/>
          </a:p>
        </p:txBody>
      </p:sp>
      <p:sp>
        <p:nvSpPr>
          <p:cNvPr id="6" name="TextBox 5"/>
          <p:cNvSpPr txBox="1"/>
          <p:nvPr/>
        </p:nvSpPr>
        <p:spPr>
          <a:xfrm>
            <a:off x="8421329" y="234499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4379106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5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1325" y="122718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 sz="4000" b="1" dirty="0" smtClean="0"/>
              <a:t> 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ROLLING-UP” OF PREFERENTIAL STATUS METHOD 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5910" y="1983345"/>
            <a:ext cx="10807890" cy="4193617"/>
          </a:xfrm>
          <a:noFill/>
        </p:spPr>
        <p:txBody>
          <a:bodyPr>
            <a:normAutofit fontScale="47500" lnSpcReduction="20000"/>
          </a:bodyPr>
          <a:lstStyle/>
          <a:p>
            <a:pPr>
              <a:buFont typeface="Wingdings" panose="05000000000000000000" pitchFamily="2" charset="2"/>
              <a:buChar char="§"/>
            </a:pPr>
            <a:endParaRPr lang="en-US" sz="11100" dirty="0" smtClean="0"/>
          </a:p>
          <a:p>
            <a:pPr marL="0" indent="0">
              <a:buNone/>
            </a:pPr>
            <a:endParaRPr lang="en-US" sz="11100" dirty="0" smtClean="0"/>
          </a:p>
          <a:p>
            <a:pPr marL="0" indent="0">
              <a:buNone/>
            </a:pPr>
            <a:endParaRPr lang="en-US" sz="5800" dirty="0" smtClean="0"/>
          </a:p>
          <a:p>
            <a:pPr marL="0" indent="0">
              <a:buNone/>
            </a:pPr>
            <a:endParaRPr lang="en-US" sz="5800" dirty="0" smtClean="0"/>
          </a:p>
          <a:p>
            <a:pPr marL="0" indent="0">
              <a:buNone/>
            </a:pPr>
            <a:r>
              <a:rPr lang="en-US" sz="5800" dirty="0"/>
              <a:t> </a:t>
            </a:r>
            <a:r>
              <a:rPr lang="en-US" sz="5800" dirty="0" smtClean="0"/>
              <a:t>    </a:t>
            </a:r>
          </a:p>
          <a:p>
            <a:pPr marL="0" indent="0">
              <a:buNone/>
            </a:pPr>
            <a:r>
              <a:rPr lang="en-US" sz="5800" dirty="0"/>
              <a:t> </a:t>
            </a:r>
            <a:r>
              <a:rPr lang="en-US" sz="5800" dirty="0" smtClean="0"/>
              <a:t>               </a:t>
            </a:r>
            <a:r>
              <a:rPr lang="en-US" sz="5100" dirty="0" smtClean="0"/>
              <a:t>  </a:t>
            </a:r>
          </a:p>
          <a:p>
            <a:pPr marL="0" indent="0">
              <a:buNone/>
            </a:pPr>
            <a:r>
              <a:rPr lang="en-US" sz="7000" dirty="0"/>
              <a:t> </a:t>
            </a:r>
            <a:r>
              <a:rPr lang="en-US" sz="7000" dirty="0" smtClean="0"/>
              <a:t>    </a:t>
            </a:r>
          </a:p>
          <a:p>
            <a:pPr marL="0" indent="0">
              <a:buNone/>
            </a:pPr>
            <a:r>
              <a:rPr lang="en-US" sz="5000" dirty="0"/>
              <a:t> </a:t>
            </a:r>
            <a:r>
              <a:rPr lang="en-US" sz="5000" dirty="0" smtClean="0"/>
              <a:t>    </a:t>
            </a:r>
            <a:endParaRPr lang="en-US" sz="5000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698310" y="2135745"/>
            <a:ext cx="10807890" cy="4193617"/>
          </a:xfrm>
          <a:prstGeom prst="rect">
            <a:avLst/>
          </a:prstGeom>
          <a:noFill/>
        </p:spPr>
        <p:txBody>
          <a:bodyPr vert="horz" lIns="91440" tIns="45720" rIns="91440" bIns="45720" rtlCol="0">
            <a:normAutofit fontScale="4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Char char="§"/>
            </a:pPr>
            <a:endParaRPr lang="en-US" sz="11100" smtClean="0"/>
          </a:p>
          <a:p>
            <a:pPr marL="0" indent="0">
              <a:buFont typeface="Arial" panose="020B0604020202020204" pitchFamily="34" charset="0"/>
              <a:buNone/>
            </a:pPr>
            <a:endParaRPr lang="en-US" sz="11100" smtClean="0"/>
          </a:p>
          <a:p>
            <a:pPr marL="0" indent="0">
              <a:buFont typeface="Arial" panose="020B0604020202020204" pitchFamily="34" charset="0"/>
              <a:buNone/>
            </a:pPr>
            <a:endParaRPr lang="en-US" sz="5800" smtClean="0"/>
          </a:p>
          <a:p>
            <a:pPr marL="0" indent="0">
              <a:buFont typeface="Arial" panose="020B0604020202020204" pitchFamily="34" charset="0"/>
              <a:buNone/>
            </a:pPr>
            <a:endParaRPr lang="en-US" sz="5800" smtClean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5800" smtClean="0"/>
              <a:t>    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5800" smtClean="0"/>
              <a:t>                </a:t>
            </a:r>
            <a:r>
              <a:rPr lang="en-US" sz="5100" smtClean="0"/>
              <a:t> 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7000" smtClean="0"/>
              <a:t>    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5000" smtClean="0"/>
              <a:t>     </a:t>
            </a:r>
            <a:endParaRPr lang="en-US" sz="5000" dirty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338607" y="1677436"/>
            <a:ext cx="11068318" cy="4638674"/>
          </a:xfrm>
          <a:prstGeom prst="rect">
            <a:avLst/>
          </a:prstGeom>
          <a:noFill/>
        </p:spPr>
        <p:txBody>
          <a:bodyPr vert="horz" lIns="91440" tIns="45720" rIns="91440" bIns="45720" rtlCol="0">
            <a:normAutofit fontScale="2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en-US" sz="1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Rolling-Up</a:t>
            </a:r>
            <a:r>
              <a:rPr lang="en-US" sz="1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When establishing the origin status of parts:</a:t>
            </a:r>
          </a:p>
          <a:p>
            <a:pPr>
              <a:lnSpc>
                <a:spcPct val="120000"/>
              </a:lnSpc>
              <a:buFont typeface="Wingdings" panose="05000000000000000000" pitchFamily="2" charset="2"/>
              <a:buChar char="§"/>
            </a:pPr>
            <a:r>
              <a:rPr lang="en-US" sz="1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Calculate the local content,</a:t>
            </a:r>
          </a:p>
          <a:p>
            <a:pPr>
              <a:lnSpc>
                <a:spcPct val="120000"/>
              </a:lnSpc>
              <a:buFont typeface="Wingdings" panose="05000000000000000000" pitchFamily="2" charset="2"/>
              <a:buChar char="§"/>
            </a:pPr>
            <a:r>
              <a:rPr lang="en-US" sz="1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Calculate the non-originating materials,</a:t>
            </a:r>
          </a:p>
          <a:p>
            <a:pPr>
              <a:lnSpc>
                <a:spcPct val="120000"/>
              </a:lnSpc>
              <a:buFont typeface="Wingdings" panose="05000000000000000000" pitchFamily="2" charset="2"/>
              <a:buChar char="§"/>
            </a:pPr>
            <a:r>
              <a:rPr lang="en-US" sz="1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If the parts qualifies as originating, then all the non-originating 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US" sz="1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materials obtain originating status.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US" sz="1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US" sz="1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endParaRPr lang="en-US" sz="14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9000" i="1" dirty="0" smtClean="0"/>
          </a:p>
          <a:p>
            <a:pPr marL="0" indent="0">
              <a:buNone/>
            </a:pPr>
            <a:endParaRPr lang="en-US" sz="9000" i="1" dirty="0"/>
          </a:p>
          <a:p>
            <a:pPr marL="0" indent="0">
              <a:buFont typeface="Arial" panose="020B0604020202020204" pitchFamily="34" charset="0"/>
              <a:buNone/>
            </a:pPr>
            <a:endParaRPr lang="en-US" sz="9000" dirty="0" smtClean="0"/>
          </a:p>
          <a:p>
            <a:pPr marL="0" indent="0">
              <a:buFont typeface="Arial" panose="020B0604020202020204" pitchFamily="34" charset="0"/>
              <a:buNone/>
            </a:pPr>
            <a:endParaRPr lang="en-US" sz="9000" dirty="0" smtClean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9000" dirty="0" smtClean="0"/>
              <a:t>    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5800" dirty="0" smtClean="0"/>
              <a:t>                </a:t>
            </a:r>
            <a:r>
              <a:rPr lang="en-US" sz="5100" dirty="0" smtClean="0"/>
              <a:t> 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7000" dirty="0" smtClean="0"/>
              <a:t>    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5000" dirty="0" smtClean="0"/>
              <a:t>     </a:t>
            </a:r>
            <a:endParaRPr lang="en-US" sz="5000" dirty="0"/>
          </a:p>
        </p:txBody>
      </p:sp>
      <p:sp>
        <p:nvSpPr>
          <p:cNvPr id="6" name="TextBox 5"/>
          <p:cNvSpPr txBox="1"/>
          <p:nvPr/>
        </p:nvSpPr>
        <p:spPr>
          <a:xfrm>
            <a:off x="8421329" y="234499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3437364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5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1325" y="122718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 sz="4000" b="1" dirty="0" smtClean="0"/>
              <a:t> 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ROLLING-UP” OF PREFERENTIAL STATUS METHOD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cont.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5910" y="1983345"/>
            <a:ext cx="10807890" cy="4193617"/>
          </a:xfrm>
          <a:noFill/>
        </p:spPr>
        <p:txBody>
          <a:bodyPr>
            <a:normAutofit fontScale="47500" lnSpcReduction="20000"/>
          </a:bodyPr>
          <a:lstStyle/>
          <a:p>
            <a:pPr>
              <a:buFont typeface="Wingdings" panose="05000000000000000000" pitchFamily="2" charset="2"/>
              <a:buChar char="§"/>
            </a:pPr>
            <a:endParaRPr lang="en-US" sz="11100" dirty="0" smtClean="0"/>
          </a:p>
          <a:p>
            <a:pPr marL="0" indent="0">
              <a:buNone/>
            </a:pPr>
            <a:endParaRPr lang="en-US" sz="11100" dirty="0" smtClean="0"/>
          </a:p>
          <a:p>
            <a:pPr marL="0" indent="0">
              <a:buNone/>
            </a:pPr>
            <a:endParaRPr lang="en-US" sz="5800" dirty="0" smtClean="0"/>
          </a:p>
          <a:p>
            <a:pPr marL="0" indent="0">
              <a:buNone/>
            </a:pPr>
            <a:endParaRPr lang="en-US" sz="5800" dirty="0" smtClean="0"/>
          </a:p>
          <a:p>
            <a:pPr marL="0" indent="0">
              <a:buNone/>
            </a:pPr>
            <a:r>
              <a:rPr lang="en-US" sz="5800" dirty="0"/>
              <a:t> </a:t>
            </a:r>
            <a:r>
              <a:rPr lang="en-US" sz="5800" dirty="0" smtClean="0"/>
              <a:t>    </a:t>
            </a:r>
          </a:p>
          <a:p>
            <a:pPr marL="0" indent="0">
              <a:buNone/>
            </a:pPr>
            <a:r>
              <a:rPr lang="en-US" sz="5800" dirty="0"/>
              <a:t> </a:t>
            </a:r>
            <a:r>
              <a:rPr lang="en-US" sz="5800" dirty="0" smtClean="0"/>
              <a:t>               </a:t>
            </a:r>
            <a:r>
              <a:rPr lang="en-US" sz="5100" dirty="0" smtClean="0"/>
              <a:t>  </a:t>
            </a:r>
          </a:p>
          <a:p>
            <a:pPr marL="0" indent="0">
              <a:buNone/>
            </a:pPr>
            <a:r>
              <a:rPr lang="en-US" sz="7000" dirty="0"/>
              <a:t> </a:t>
            </a:r>
            <a:r>
              <a:rPr lang="en-US" sz="7000" dirty="0" smtClean="0"/>
              <a:t>    </a:t>
            </a:r>
          </a:p>
          <a:p>
            <a:pPr marL="0" indent="0">
              <a:buNone/>
            </a:pPr>
            <a:r>
              <a:rPr lang="en-US" sz="5000" dirty="0"/>
              <a:t> </a:t>
            </a:r>
            <a:r>
              <a:rPr lang="en-US" sz="5000" dirty="0" smtClean="0"/>
              <a:t>    </a:t>
            </a:r>
            <a:endParaRPr lang="en-US" sz="5000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698310" y="2135745"/>
            <a:ext cx="10807890" cy="4193617"/>
          </a:xfrm>
          <a:prstGeom prst="rect">
            <a:avLst/>
          </a:prstGeom>
          <a:noFill/>
        </p:spPr>
        <p:txBody>
          <a:bodyPr vert="horz" lIns="91440" tIns="45720" rIns="91440" bIns="45720" rtlCol="0">
            <a:normAutofit fontScale="4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Char char="§"/>
            </a:pPr>
            <a:endParaRPr lang="en-US" sz="11100" smtClean="0"/>
          </a:p>
          <a:p>
            <a:pPr marL="0" indent="0">
              <a:buFont typeface="Arial" panose="020B0604020202020204" pitchFamily="34" charset="0"/>
              <a:buNone/>
            </a:pPr>
            <a:endParaRPr lang="en-US" sz="11100" smtClean="0"/>
          </a:p>
          <a:p>
            <a:pPr marL="0" indent="0">
              <a:buFont typeface="Arial" panose="020B0604020202020204" pitchFamily="34" charset="0"/>
              <a:buNone/>
            </a:pPr>
            <a:endParaRPr lang="en-US" sz="5800" smtClean="0"/>
          </a:p>
          <a:p>
            <a:pPr marL="0" indent="0">
              <a:buFont typeface="Arial" panose="020B0604020202020204" pitchFamily="34" charset="0"/>
              <a:buNone/>
            </a:pPr>
            <a:endParaRPr lang="en-US" sz="5800" smtClean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5800" smtClean="0"/>
              <a:t>    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5800" smtClean="0"/>
              <a:t>                </a:t>
            </a:r>
            <a:r>
              <a:rPr lang="en-US" sz="5100" smtClean="0"/>
              <a:t> 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7000" smtClean="0"/>
              <a:t>    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5000" smtClean="0"/>
              <a:t>     </a:t>
            </a:r>
            <a:endParaRPr lang="en-US" sz="5000" dirty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338607" y="1677436"/>
            <a:ext cx="11068318" cy="4638674"/>
          </a:xfrm>
          <a:prstGeom prst="rect">
            <a:avLst/>
          </a:prstGeom>
          <a:noFill/>
        </p:spPr>
        <p:txBody>
          <a:bodyPr vert="horz" lIns="91440" tIns="45720" rIns="91440" bIns="45720" rtlCol="0">
            <a:normAutofit fontScale="2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en-US" sz="1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9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ROLLING-UP” OF PREFERENTIAL STATUS METHOD </a:t>
            </a:r>
            <a:endParaRPr lang="en-US" sz="1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engine for this car has to be at least 60% originating, if it </a:t>
            </a:r>
            <a:r>
              <a:rPr lang="en-US" sz="1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is, </a:t>
            </a:r>
            <a:r>
              <a:rPr lang="en-US" sz="1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then </a:t>
            </a:r>
            <a:endParaRPr lang="en-US" sz="1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the </a:t>
            </a:r>
            <a:r>
              <a:rPr lang="en-US" sz="1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whole car becomes originating.</a:t>
            </a:r>
          </a:p>
          <a:p>
            <a:pPr marL="0" indent="0">
              <a:buNone/>
            </a:pPr>
            <a:r>
              <a:rPr lang="en-US" sz="11200" i="1" dirty="0" smtClean="0"/>
              <a:t>      </a:t>
            </a:r>
          </a:p>
          <a:p>
            <a:pPr marL="0" indent="0">
              <a:buNone/>
            </a:pPr>
            <a:r>
              <a:rPr lang="en-US" sz="11200" i="1" dirty="0"/>
              <a:t> </a:t>
            </a:r>
            <a:r>
              <a:rPr lang="en-US" sz="11200" i="1" dirty="0" smtClean="0"/>
              <a:t>     </a:t>
            </a:r>
          </a:p>
          <a:p>
            <a:pPr marL="0" indent="0">
              <a:buNone/>
            </a:pPr>
            <a:endParaRPr lang="en-US" sz="9000" i="1" dirty="0"/>
          </a:p>
          <a:p>
            <a:pPr marL="0" indent="0">
              <a:buFont typeface="Arial" panose="020B0604020202020204" pitchFamily="34" charset="0"/>
              <a:buNone/>
            </a:pPr>
            <a:endParaRPr lang="en-US" sz="9000" dirty="0" smtClean="0"/>
          </a:p>
          <a:p>
            <a:pPr marL="0" indent="0">
              <a:buFont typeface="Arial" panose="020B0604020202020204" pitchFamily="34" charset="0"/>
              <a:buNone/>
            </a:pPr>
            <a:endParaRPr lang="en-US" sz="9000" dirty="0" smtClean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9000" dirty="0" smtClean="0"/>
              <a:t>    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5800" dirty="0" smtClean="0"/>
              <a:t>                </a:t>
            </a:r>
            <a:r>
              <a:rPr lang="en-US" sz="5100" dirty="0" smtClean="0"/>
              <a:t> 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7000" dirty="0" smtClean="0"/>
              <a:t>    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5000" dirty="0" smtClean="0"/>
              <a:t>     </a:t>
            </a:r>
            <a:endParaRPr lang="en-US" sz="5000" dirty="0"/>
          </a:p>
        </p:txBody>
      </p:sp>
      <p:sp>
        <p:nvSpPr>
          <p:cNvPr id="6" name="TextBox 5"/>
          <p:cNvSpPr txBox="1"/>
          <p:nvPr/>
        </p:nvSpPr>
        <p:spPr>
          <a:xfrm>
            <a:off x="8421329" y="234499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pic>
        <p:nvPicPr>
          <p:cNvPr id="7" name="Picture 6" descr="C:\Users\ASneh\Documents\Car1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8785" y="3435699"/>
            <a:ext cx="4734046" cy="269111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30692071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5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1325" y="122718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 sz="4000" b="1" dirty="0" smtClean="0"/>
              <a:t> 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ROLLING-UP” OF PREFERENTIAL STATUS METHOD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cont.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5910" y="1983345"/>
            <a:ext cx="10807890" cy="4193617"/>
          </a:xfrm>
          <a:noFill/>
        </p:spPr>
        <p:txBody>
          <a:bodyPr>
            <a:normAutofit fontScale="47500" lnSpcReduction="20000"/>
          </a:bodyPr>
          <a:lstStyle/>
          <a:p>
            <a:pPr>
              <a:buFont typeface="Wingdings" panose="05000000000000000000" pitchFamily="2" charset="2"/>
              <a:buChar char="§"/>
            </a:pPr>
            <a:endParaRPr lang="en-US" sz="11100" dirty="0" smtClean="0"/>
          </a:p>
          <a:p>
            <a:pPr marL="0" indent="0">
              <a:buNone/>
            </a:pPr>
            <a:endParaRPr lang="en-US" sz="11100" dirty="0" smtClean="0"/>
          </a:p>
          <a:p>
            <a:pPr marL="0" indent="0">
              <a:buNone/>
            </a:pPr>
            <a:endParaRPr lang="en-US" sz="5800" dirty="0" smtClean="0"/>
          </a:p>
          <a:p>
            <a:pPr marL="0" indent="0">
              <a:buNone/>
            </a:pPr>
            <a:endParaRPr lang="en-US" sz="5800" dirty="0" smtClean="0"/>
          </a:p>
          <a:p>
            <a:pPr marL="0" indent="0">
              <a:buNone/>
            </a:pPr>
            <a:r>
              <a:rPr lang="en-US" sz="5800" dirty="0"/>
              <a:t> </a:t>
            </a:r>
            <a:r>
              <a:rPr lang="en-US" sz="5800" dirty="0" smtClean="0"/>
              <a:t>    </a:t>
            </a:r>
          </a:p>
          <a:p>
            <a:pPr marL="0" indent="0">
              <a:buNone/>
            </a:pPr>
            <a:r>
              <a:rPr lang="en-US" sz="5800" dirty="0"/>
              <a:t> </a:t>
            </a:r>
            <a:r>
              <a:rPr lang="en-US" sz="5800" dirty="0" smtClean="0"/>
              <a:t>               </a:t>
            </a:r>
            <a:r>
              <a:rPr lang="en-US" sz="5100" dirty="0" smtClean="0"/>
              <a:t>  </a:t>
            </a:r>
          </a:p>
          <a:p>
            <a:pPr marL="0" indent="0">
              <a:buNone/>
            </a:pPr>
            <a:r>
              <a:rPr lang="en-US" sz="7000" dirty="0"/>
              <a:t> </a:t>
            </a:r>
            <a:r>
              <a:rPr lang="en-US" sz="7000" dirty="0" smtClean="0"/>
              <a:t>    </a:t>
            </a:r>
          </a:p>
          <a:p>
            <a:pPr marL="0" indent="0">
              <a:buNone/>
            </a:pPr>
            <a:r>
              <a:rPr lang="en-US" sz="5000" dirty="0"/>
              <a:t> </a:t>
            </a:r>
            <a:r>
              <a:rPr lang="en-US" sz="5000" dirty="0" smtClean="0"/>
              <a:t>    </a:t>
            </a:r>
            <a:endParaRPr lang="en-US" sz="5000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698310" y="2135745"/>
            <a:ext cx="10807890" cy="4193617"/>
          </a:xfrm>
          <a:prstGeom prst="rect">
            <a:avLst/>
          </a:prstGeom>
          <a:noFill/>
        </p:spPr>
        <p:txBody>
          <a:bodyPr vert="horz" lIns="91440" tIns="45720" rIns="91440" bIns="45720" rtlCol="0">
            <a:normAutofit fontScale="4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Char char="§"/>
            </a:pPr>
            <a:endParaRPr lang="en-US" sz="11100" smtClean="0"/>
          </a:p>
          <a:p>
            <a:pPr marL="0" indent="0">
              <a:buFont typeface="Arial" panose="020B0604020202020204" pitchFamily="34" charset="0"/>
              <a:buNone/>
            </a:pPr>
            <a:endParaRPr lang="en-US" sz="11100" smtClean="0"/>
          </a:p>
          <a:p>
            <a:pPr marL="0" indent="0">
              <a:buFont typeface="Arial" panose="020B0604020202020204" pitchFamily="34" charset="0"/>
              <a:buNone/>
            </a:pPr>
            <a:endParaRPr lang="en-US" sz="5800" smtClean="0"/>
          </a:p>
          <a:p>
            <a:pPr marL="0" indent="0">
              <a:buFont typeface="Arial" panose="020B0604020202020204" pitchFamily="34" charset="0"/>
              <a:buNone/>
            </a:pPr>
            <a:endParaRPr lang="en-US" sz="5800" smtClean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5800" smtClean="0"/>
              <a:t>    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5800" smtClean="0"/>
              <a:t>                </a:t>
            </a:r>
            <a:r>
              <a:rPr lang="en-US" sz="5100" smtClean="0"/>
              <a:t> 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7000" smtClean="0"/>
              <a:t>    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5000" smtClean="0"/>
              <a:t>     </a:t>
            </a:r>
            <a:endParaRPr lang="en-US" sz="5000" dirty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338607" y="1677436"/>
            <a:ext cx="11068318" cy="4638674"/>
          </a:xfrm>
          <a:prstGeom prst="rect">
            <a:avLst/>
          </a:prstGeom>
          <a:noFill/>
        </p:spPr>
        <p:txBody>
          <a:bodyPr vert="horz" lIns="91440" tIns="45720" rIns="91440" bIns="45720" rtlCol="0">
            <a:normAutofit fontScale="2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en-US" sz="1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9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Rolling – up benefit:</a:t>
            </a:r>
          </a:p>
          <a:p>
            <a:pPr marL="0" indent="0">
              <a:lnSpc>
                <a:spcPct val="120000"/>
              </a:lnSpc>
              <a:buNone/>
            </a:pPr>
            <a:endParaRPr lang="en-US" sz="1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buFont typeface="Wingdings" panose="05000000000000000000" pitchFamily="2" charset="2"/>
              <a:buChar char="§"/>
            </a:pPr>
            <a:r>
              <a:rPr lang="en-US" sz="1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As the engine is 100% originating, then the non-originating parts it contains </a:t>
            </a:r>
            <a:r>
              <a:rPr lang="en-US" sz="1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are not taken </a:t>
            </a:r>
            <a:r>
              <a:rPr lang="en-US" sz="1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into account when calculating the origin status </a:t>
            </a:r>
            <a:endParaRPr lang="en-US" sz="1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en-US" sz="1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of </a:t>
            </a:r>
            <a:r>
              <a:rPr lang="en-US" sz="1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car.</a:t>
            </a:r>
          </a:p>
          <a:p>
            <a:pPr marL="0" indent="0">
              <a:buNone/>
            </a:pPr>
            <a:r>
              <a:rPr lang="en-US" sz="11200" i="1" dirty="0" smtClean="0"/>
              <a:t>      </a:t>
            </a:r>
          </a:p>
          <a:p>
            <a:pPr marL="0" indent="0">
              <a:buNone/>
            </a:pPr>
            <a:r>
              <a:rPr lang="en-US" sz="11200" i="1" dirty="0"/>
              <a:t> </a:t>
            </a:r>
            <a:r>
              <a:rPr lang="en-US" sz="11200" i="1" dirty="0" smtClean="0"/>
              <a:t>     </a:t>
            </a:r>
          </a:p>
          <a:p>
            <a:pPr marL="0" indent="0">
              <a:buNone/>
            </a:pPr>
            <a:endParaRPr lang="en-US" sz="9000" i="1" dirty="0"/>
          </a:p>
          <a:p>
            <a:pPr marL="0" indent="0">
              <a:buFont typeface="Arial" panose="020B0604020202020204" pitchFamily="34" charset="0"/>
              <a:buNone/>
            </a:pPr>
            <a:endParaRPr lang="en-US" sz="9000" dirty="0" smtClean="0"/>
          </a:p>
          <a:p>
            <a:pPr marL="0" indent="0">
              <a:buFont typeface="Arial" panose="020B0604020202020204" pitchFamily="34" charset="0"/>
              <a:buNone/>
            </a:pPr>
            <a:endParaRPr lang="en-US" sz="9000" dirty="0" smtClean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9000" dirty="0" smtClean="0"/>
              <a:t>    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5800" dirty="0" smtClean="0"/>
              <a:t>                </a:t>
            </a:r>
            <a:r>
              <a:rPr lang="en-US" sz="5100" dirty="0" smtClean="0"/>
              <a:t> 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7000" dirty="0" smtClean="0"/>
              <a:t>    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5000" dirty="0" smtClean="0"/>
              <a:t>     </a:t>
            </a:r>
            <a:endParaRPr lang="en-US" sz="5000" dirty="0"/>
          </a:p>
        </p:txBody>
      </p:sp>
      <p:sp>
        <p:nvSpPr>
          <p:cNvPr id="6" name="TextBox 5"/>
          <p:cNvSpPr txBox="1"/>
          <p:nvPr/>
        </p:nvSpPr>
        <p:spPr>
          <a:xfrm>
            <a:off x="8421329" y="234499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pic>
        <p:nvPicPr>
          <p:cNvPr id="7" name="Picture 6" descr="C:\Users\ASneh\Documents\Car1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8785" y="3765885"/>
            <a:ext cx="4509710" cy="236092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06617123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5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1325" y="122718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 sz="4000" b="1" dirty="0" smtClean="0"/>
              <a:t> 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ROLLING-UP” OF PREFERENTIAL STATUS METHOD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cont.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5910" y="1983345"/>
            <a:ext cx="10807890" cy="4193617"/>
          </a:xfrm>
          <a:noFill/>
        </p:spPr>
        <p:txBody>
          <a:bodyPr>
            <a:normAutofit fontScale="47500" lnSpcReduction="20000"/>
          </a:bodyPr>
          <a:lstStyle/>
          <a:p>
            <a:pPr>
              <a:buFont typeface="Wingdings" panose="05000000000000000000" pitchFamily="2" charset="2"/>
              <a:buChar char="§"/>
            </a:pPr>
            <a:endParaRPr lang="en-US" sz="11100" dirty="0" smtClean="0"/>
          </a:p>
          <a:p>
            <a:pPr marL="0" indent="0">
              <a:buNone/>
            </a:pPr>
            <a:endParaRPr lang="en-US" sz="11100" dirty="0" smtClean="0"/>
          </a:p>
          <a:p>
            <a:pPr marL="0" indent="0">
              <a:buNone/>
            </a:pPr>
            <a:endParaRPr lang="en-US" sz="5800" dirty="0" smtClean="0"/>
          </a:p>
          <a:p>
            <a:pPr marL="0" indent="0">
              <a:buNone/>
            </a:pPr>
            <a:endParaRPr lang="en-US" sz="5800" dirty="0" smtClean="0"/>
          </a:p>
          <a:p>
            <a:pPr marL="0" indent="0">
              <a:buNone/>
            </a:pPr>
            <a:r>
              <a:rPr lang="en-US" sz="5800" dirty="0"/>
              <a:t> </a:t>
            </a:r>
            <a:r>
              <a:rPr lang="en-US" sz="5800" dirty="0" smtClean="0"/>
              <a:t>    </a:t>
            </a:r>
          </a:p>
          <a:p>
            <a:pPr marL="0" indent="0">
              <a:buNone/>
            </a:pPr>
            <a:r>
              <a:rPr lang="en-US" sz="5800" dirty="0"/>
              <a:t> </a:t>
            </a:r>
            <a:r>
              <a:rPr lang="en-US" sz="5800" dirty="0" smtClean="0"/>
              <a:t>               </a:t>
            </a:r>
            <a:r>
              <a:rPr lang="en-US" sz="5100" dirty="0" smtClean="0"/>
              <a:t>  </a:t>
            </a:r>
          </a:p>
          <a:p>
            <a:pPr marL="0" indent="0">
              <a:buNone/>
            </a:pPr>
            <a:r>
              <a:rPr lang="en-US" sz="7000" dirty="0"/>
              <a:t> </a:t>
            </a:r>
            <a:r>
              <a:rPr lang="en-US" sz="7000" dirty="0" smtClean="0"/>
              <a:t>    </a:t>
            </a:r>
          </a:p>
          <a:p>
            <a:pPr marL="0" indent="0">
              <a:buNone/>
            </a:pPr>
            <a:r>
              <a:rPr lang="en-US" sz="5000" dirty="0"/>
              <a:t> </a:t>
            </a:r>
            <a:r>
              <a:rPr lang="en-US" sz="5000" dirty="0" smtClean="0"/>
              <a:t>    </a:t>
            </a:r>
            <a:endParaRPr lang="en-US" sz="5000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698310" y="2135745"/>
            <a:ext cx="10807890" cy="4193617"/>
          </a:xfrm>
          <a:prstGeom prst="rect">
            <a:avLst/>
          </a:prstGeom>
          <a:noFill/>
        </p:spPr>
        <p:txBody>
          <a:bodyPr vert="horz" lIns="91440" tIns="45720" rIns="91440" bIns="45720" rtlCol="0">
            <a:normAutofit fontScale="4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Char char="§"/>
            </a:pPr>
            <a:endParaRPr lang="en-US" sz="11100" smtClean="0"/>
          </a:p>
          <a:p>
            <a:pPr marL="0" indent="0">
              <a:buFont typeface="Arial" panose="020B0604020202020204" pitchFamily="34" charset="0"/>
              <a:buNone/>
            </a:pPr>
            <a:endParaRPr lang="en-US" sz="11100" smtClean="0"/>
          </a:p>
          <a:p>
            <a:pPr marL="0" indent="0">
              <a:buFont typeface="Arial" panose="020B0604020202020204" pitchFamily="34" charset="0"/>
              <a:buNone/>
            </a:pPr>
            <a:endParaRPr lang="en-US" sz="5800" smtClean="0"/>
          </a:p>
          <a:p>
            <a:pPr marL="0" indent="0">
              <a:buFont typeface="Arial" panose="020B0604020202020204" pitchFamily="34" charset="0"/>
              <a:buNone/>
            </a:pPr>
            <a:endParaRPr lang="en-US" sz="5800" smtClean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5800" smtClean="0"/>
              <a:t>    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5800" smtClean="0"/>
              <a:t>                </a:t>
            </a:r>
            <a:r>
              <a:rPr lang="en-US" sz="5100" smtClean="0"/>
              <a:t> 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7000" smtClean="0"/>
              <a:t>    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5000" smtClean="0"/>
              <a:t>     </a:t>
            </a:r>
            <a:endParaRPr lang="en-US" sz="5000" dirty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338607" y="1677436"/>
            <a:ext cx="11068318" cy="4638674"/>
          </a:xfrm>
          <a:prstGeom prst="rect">
            <a:avLst/>
          </a:prstGeom>
          <a:noFill/>
        </p:spPr>
        <p:txBody>
          <a:bodyPr vert="horz" lIns="91440" tIns="45720" rIns="91440" bIns="45720" rtlCol="0">
            <a:normAutofit fontScale="2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9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Rolling – up example:</a:t>
            </a:r>
          </a:p>
          <a:p>
            <a:pPr>
              <a:lnSpc>
                <a:spcPct val="120000"/>
              </a:lnSpc>
              <a:buFont typeface="Wingdings" panose="05000000000000000000" pitchFamily="2" charset="2"/>
              <a:buChar char="§"/>
            </a:pPr>
            <a:r>
              <a:rPr lang="en-US" sz="1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rule for engines of heading 8407 is: Manufacture in which the value of all </a:t>
            </a:r>
            <a:r>
              <a:rPr lang="en-US" sz="1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he </a:t>
            </a:r>
            <a:r>
              <a:rPr lang="en-US" sz="1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non-originating materials used does not exceed 40% of the ex-works price </a:t>
            </a:r>
            <a:r>
              <a:rPr lang="en-US" sz="1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of </a:t>
            </a:r>
            <a:r>
              <a:rPr lang="en-US" sz="1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product.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US" sz="12800" i="1" dirty="0" smtClean="0"/>
              <a:t>      </a:t>
            </a:r>
          </a:p>
          <a:p>
            <a:pPr marL="0" indent="0">
              <a:buNone/>
            </a:pPr>
            <a:r>
              <a:rPr lang="en-US" sz="11200" i="1" dirty="0"/>
              <a:t> </a:t>
            </a:r>
            <a:r>
              <a:rPr lang="en-US" sz="11200" i="1" dirty="0" smtClean="0"/>
              <a:t>     </a:t>
            </a:r>
          </a:p>
          <a:p>
            <a:pPr marL="0" indent="0">
              <a:buNone/>
            </a:pPr>
            <a:endParaRPr lang="en-US" sz="9000" i="1" dirty="0"/>
          </a:p>
          <a:p>
            <a:pPr marL="0" indent="0">
              <a:buFont typeface="Arial" panose="020B0604020202020204" pitchFamily="34" charset="0"/>
              <a:buNone/>
            </a:pPr>
            <a:endParaRPr lang="en-US" sz="9000" dirty="0" smtClean="0"/>
          </a:p>
          <a:p>
            <a:pPr marL="0" indent="0">
              <a:buFont typeface="Arial" panose="020B0604020202020204" pitchFamily="34" charset="0"/>
              <a:buNone/>
            </a:pPr>
            <a:endParaRPr lang="en-US" sz="9000" dirty="0" smtClean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9000" dirty="0" smtClean="0"/>
              <a:t>    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5800" dirty="0" smtClean="0"/>
              <a:t>                </a:t>
            </a:r>
            <a:r>
              <a:rPr lang="en-US" sz="5100" dirty="0" smtClean="0"/>
              <a:t> 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7000" dirty="0" smtClean="0"/>
              <a:t>    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5000" dirty="0" smtClean="0"/>
              <a:t>     </a:t>
            </a:r>
            <a:endParaRPr lang="en-US" sz="5000" dirty="0"/>
          </a:p>
        </p:txBody>
      </p:sp>
      <p:sp>
        <p:nvSpPr>
          <p:cNvPr id="6" name="TextBox 5"/>
          <p:cNvSpPr txBox="1"/>
          <p:nvPr/>
        </p:nvSpPr>
        <p:spPr>
          <a:xfrm>
            <a:off x="8421329" y="234499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444412" y="3701298"/>
            <a:ext cx="3923817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Pistons	       $	10</a:t>
            </a:r>
          </a:p>
          <a:p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Crankshaft		08</a:t>
            </a:r>
          </a:p>
          <a:p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Bearing		05</a:t>
            </a:r>
          </a:p>
          <a:p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Valve assembly	10</a:t>
            </a:r>
          </a:p>
          <a:p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Distributor		</a:t>
            </a:r>
            <a:r>
              <a:rPr lang="en-US" sz="28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</a:t>
            </a:r>
          </a:p>
          <a:p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Total Value	       $ </a:t>
            </a:r>
            <a:r>
              <a:rPr lang="en-US" sz="28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38</a:t>
            </a:r>
            <a:endParaRPr lang="en-US" sz="28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786573" y="3620755"/>
            <a:ext cx="6516547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Total value of non-originating parts = 38% of the value of engine. The engine originates and the benefit is that the 38% non-originating value of the engine is absorbed into the originating status of the car.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4018593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5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0430" y="428627"/>
            <a:ext cx="9863650" cy="1109661"/>
          </a:xfrm>
        </p:spPr>
        <p:txBody>
          <a:bodyPr>
            <a:normAutofit/>
          </a:bodyPr>
          <a:lstStyle/>
          <a:p>
            <a:pPr algn="ctr"/>
            <a:r>
              <a:rPr lang="en-US" sz="3600" b="1" dirty="0" smtClean="0"/>
              <a:t> DONOR COUNTRY CONTENT</a:t>
            </a: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5910" y="1983345"/>
            <a:ext cx="10807890" cy="4193617"/>
          </a:xfrm>
          <a:noFill/>
        </p:spPr>
        <p:txBody>
          <a:bodyPr>
            <a:normAutofit fontScale="47500" lnSpcReduction="20000"/>
          </a:bodyPr>
          <a:lstStyle/>
          <a:p>
            <a:pPr>
              <a:buFont typeface="Wingdings" panose="05000000000000000000" pitchFamily="2" charset="2"/>
              <a:buChar char="§"/>
            </a:pPr>
            <a:endParaRPr lang="en-US" sz="11100" dirty="0" smtClean="0"/>
          </a:p>
          <a:p>
            <a:pPr marL="0" indent="0">
              <a:buNone/>
            </a:pPr>
            <a:endParaRPr lang="en-US" sz="11100" dirty="0" smtClean="0"/>
          </a:p>
          <a:p>
            <a:pPr marL="0" indent="0">
              <a:buNone/>
            </a:pPr>
            <a:endParaRPr lang="en-US" sz="5800" dirty="0" smtClean="0"/>
          </a:p>
          <a:p>
            <a:pPr marL="0" indent="0">
              <a:buNone/>
            </a:pPr>
            <a:endParaRPr lang="en-US" sz="5800" dirty="0" smtClean="0"/>
          </a:p>
          <a:p>
            <a:pPr marL="0" indent="0">
              <a:buNone/>
            </a:pPr>
            <a:r>
              <a:rPr lang="en-US" sz="5800" dirty="0"/>
              <a:t> </a:t>
            </a:r>
            <a:r>
              <a:rPr lang="en-US" sz="5800" dirty="0" smtClean="0"/>
              <a:t>    </a:t>
            </a:r>
          </a:p>
          <a:p>
            <a:pPr marL="0" indent="0">
              <a:buNone/>
            </a:pPr>
            <a:r>
              <a:rPr lang="en-US" sz="5800" dirty="0"/>
              <a:t> </a:t>
            </a:r>
            <a:r>
              <a:rPr lang="en-US" sz="5800" dirty="0" smtClean="0"/>
              <a:t>               </a:t>
            </a:r>
            <a:r>
              <a:rPr lang="en-US" sz="5100" dirty="0" smtClean="0"/>
              <a:t>  </a:t>
            </a:r>
          </a:p>
          <a:p>
            <a:pPr marL="0" indent="0">
              <a:buNone/>
            </a:pPr>
            <a:r>
              <a:rPr lang="en-US" sz="7000" dirty="0"/>
              <a:t> </a:t>
            </a:r>
            <a:r>
              <a:rPr lang="en-US" sz="7000" dirty="0" smtClean="0"/>
              <a:t>    </a:t>
            </a:r>
          </a:p>
          <a:p>
            <a:pPr marL="0" indent="0">
              <a:buNone/>
            </a:pPr>
            <a:r>
              <a:rPr lang="en-US" sz="5000" dirty="0"/>
              <a:t> </a:t>
            </a:r>
            <a:r>
              <a:rPr lang="en-US" sz="5000" dirty="0" smtClean="0"/>
              <a:t>    </a:t>
            </a:r>
            <a:endParaRPr lang="en-US" sz="5000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698310" y="2135745"/>
            <a:ext cx="10807890" cy="4193617"/>
          </a:xfrm>
          <a:prstGeom prst="rect">
            <a:avLst/>
          </a:prstGeom>
          <a:noFill/>
        </p:spPr>
        <p:txBody>
          <a:bodyPr vert="horz" lIns="91440" tIns="45720" rIns="91440" bIns="45720" rtlCol="0">
            <a:normAutofit fontScale="4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Char char="§"/>
            </a:pPr>
            <a:endParaRPr lang="en-US" sz="11100" smtClean="0"/>
          </a:p>
          <a:p>
            <a:pPr marL="0" indent="0">
              <a:buFont typeface="Arial" panose="020B0604020202020204" pitchFamily="34" charset="0"/>
              <a:buNone/>
            </a:pPr>
            <a:endParaRPr lang="en-US" sz="11100" smtClean="0"/>
          </a:p>
          <a:p>
            <a:pPr marL="0" indent="0">
              <a:buFont typeface="Arial" panose="020B0604020202020204" pitchFamily="34" charset="0"/>
              <a:buNone/>
            </a:pPr>
            <a:endParaRPr lang="en-US" sz="5800" smtClean="0"/>
          </a:p>
          <a:p>
            <a:pPr marL="0" indent="0">
              <a:buFont typeface="Arial" panose="020B0604020202020204" pitchFamily="34" charset="0"/>
              <a:buNone/>
            </a:pPr>
            <a:endParaRPr lang="en-US" sz="5800" smtClean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5800" smtClean="0"/>
              <a:t>    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5800" smtClean="0"/>
              <a:t>                </a:t>
            </a:r>
            <a:r>
              <a:rPr lang="en-US" sz="5100" smtClean="0"/>
              <a:t> 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7000" smtClean="0"/>
              <a:t>    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5000" smtClean="0"/>
              <a:t>     </a:t>
            </a:r>
            <a:endParaRPr lang="en-US" sz="5000" dirty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338607" y="1677436"/>
            <a:ext cx="11068318" cy="4638674"/>
          </a:xfrm>
          <a:prstGeom prst="rect">
            <a:avLst/>
          </a:prstGeom>
          <a:noFill/>
        </p:spPr>
        <p:txBody>
          <a:bodyPr vert="horz" lIns="91440" tIns="45720" rIns="91440" bIns="45720" rtlCol="0">
            <a:normAutofit fontScale="2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buFont typeface="Wingdings" panose="05000000000000000000" pitchFamily="2" charset="2"/>
              <a:buChar char="§"/>
            </a:pPr>
            <a:r>
              <a:rPr lang="en-US" sz="1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When component materials are supplied by a country, or a group </a:t>
            </a:r>
            <a:r>
              <a:rPr lang="en-US" sz="1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</a:p>
          <a:p>
            <a:pPr marL="0" indent="0" algn="just">
              <a:lnSpc>
                <a:spcPct val="120000"/>
              </a:lnSpc>
              <a:buNone/>
            </a:pPr>
            <a:r>
              <a:rPr lang="en-US" sz="1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countries such </a:t>
            </a:r>
            <a:r>
              <a:rPr lang="en-US" sz="1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as </a:t>
            </a:r>
            <a:r>
              <a:rPr lang="en-US" sz="1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the </a:t>
            </a:r>
            <a:r>
              <a:rPr lang="en-US" sz="1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EU, and the finished product is to be </a:t>
            </a:r>
            <a:r>
              <a:rPr lang="en-US" sz="1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exported</a:t>
            </a:r>
          </a:p>
          <a:p>
            <a:pPr marL="0" indent="0" algn="just">
              <a:lnSpc>
                <a:spcPct val="120000"/>
              </a:lnSpc>
              <a:buNone/>
            </a:pPr>
            <a:r>
              <a:rPr lang="en-US" sz="1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to </a:t>
            </a:r>
            <a:r>
              <a:rPr lang="en-US" sz="1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that same </a:t>
            </a:r>
            <a:r>
              <a:rPr lang="en-US" sz="1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supplying</a:t>
            </a:r>
            <a:r>
              <a:rPr lang="en-US" sz="1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 then the materials supplied by the </a:t>
            </a:r>
            <a:r>
              <a:rPr lang="en-US" sz="1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donor</a:t>
            </a:r>
          </a:p>
          <a:p>
            <a:pPr marL="0" indent="0" algn="just">
              <a:lnSpc>
                <a:spcPct val="120000"/>
              </a:lnSpc>
              <a:buNone/>
            </a:pPr>
            <a:r>
              <a:rPr lang="en-US" sz="1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country </a:t>
            </a:r>
            <a:r>
              <a:rPr lang="en-US" sz="1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are deemed </a:t>
            </a:r>
            <a:r>
              <a:rPr lang="en-US" sz="1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 </a:t>
            </a:r>
            <a:r>
              <a:rPr lang="en-US" sz="1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have originated in the </a:t>
            </a:r>
            <a:r>
              <a:rPr lang="en-US" sz="1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country of manufacture</a:t>
            </a:r>
            <a:r>
              <a:rPr lang="en-US" sz="1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US" sz="1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endParaRPr lang="en-US" sz="14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9000" i="1" dirty="0" smtClean="0"/>
          </a:p>
          <a:p>
            <a:pPr marL="0" indent="0">
              <a:buNone/>
            </a:pPr>
            <a:endParaRPr lang="en-US" sz="9000" i="1" dirty="0"/>
          </a:p>
          <a:p>
            <a:pPr marL="0" indent="0">
              <a:buFont typeface="Arial" panose="020B0604020202020204" pitchFamily="34" charset="0"/>
              <a:buNone/>
            </a:pPr>
            <a:endParaRPr lang="en-US" sz="9000" dirty="0" smtClean="0"/>
          </a:p>
          <a:p>
            <a:pPr marL="0" indent="0">
              <a:buFont typeface="Arial" panose="020B0604020202020204" pitchFamily="34" charset="0"/>
              <a:buNone/>
            </a:pPr>
            <a:endParaRPr lang="en-US" sz="9000" dirty="0" smtClean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9000" dirty="0" smtClean="0"/>
              <a:t>    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5800" dirty="0" smtClean="0"/>
              <a:t>                </a:t>
            </a:r>
            <a:r>
              <a:rPr lang="en-US" sz="5100" dirty="0" smtClean="0"/>
              <a:t> 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7000" dirty="0" smtClean="0"/>
              <a:t>    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5000" dirty="0" smtClean="0"/>
              <a:t>     </a:t>
            </a:r>
            <a:endParaRPr lang="en-US" sz="5000" dirty="0"/>
          </a:p>
        </p:txBody>
      </p:sp>
      <p:sp>
        <p:nvSpPr>
          <p:cNvPr id="6" name="TextBox 5"/>
          <p:cNvSpPr txBox="1"/>
          <p:nvPr/>
        </p:nvSpPr>
        <p:spPr>
          <a:xfrm>
            <a:off x="8421329" y="234499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13541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5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INTRODUCTION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cont.</a:t>
            </a:r>
            <a:endParaRPr 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noFill/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§"/>
            </a:pPr>
            <a:r>
              <a:rPr lang="en-GB" dirty="0"/>
              <a:t> </a:t>
            </a:r>
            <a:r>
              <a:rPr lang="en-GB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On the other hand, participants who may not assert </a:t>
            </a:r>
          </a:p>
          <a:p>
            <a:pPr marL="0" indent="0">
              <a:buNone/>
            </a:pPr>
            <a:r>
              <a:rPr lang="en-GB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themselves proficiently </a:t>
            </a:r>
            <a:r>
              <a:rPr lang="en-GB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</a:t>
            </a:r>
            <a:r>
              <a:rPr lang="en-GB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this module, could stand </a:t>
            </a:r>
            <a:r>
              <a:rPr lang="en-GB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risk </a:t>
            </a:r>
            <a:endParaRPr lang="en-GB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GB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of not passing </a:t>
            </a:r>
            <a:r>
              <a:rPr lang="en-GB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GB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uniform examination and may fail to be </a:t>
            </a:r>
          </a:p>
          <a:p>
            <a:pPr marL="0" indent="0">
              <a:buNone/>
            </a:pPr>
            <a:r>
              <a:rPr lang="en-GB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licensed to practice as professional Customs broker.</a:t>
            </a:r>
          </a:p>
          <a:p>
            <a:pPr marL="0" indent="0">
              <a:buNone/>
            </a:pPr>
            <a:endParaRPr lang="en-GB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en-US" sz="4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en-US" sz="4400" dirty="0" smtClean="0"/>
              <a:t>  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872766" y="6375042"/>
            <a:ext cx="4893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1580355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5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1325" y="122718"/>
            <a:ext cx="9479896" cy="996219"/>
          </a:xfrm>
        </p:spPr>
        <p:txBody>
          <a:bodyPr>
            <a:normAutofit/>
          </a:bodyPr>
          <a:lstStyle/>
          <a:p>
            <a:pPr algn="ctr"/>
            <a:r>
              <a:rPr lang="en-US" sz="4000" b="1" dirty="0" smtClean="0"/>
              <a:t> 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TRANSPORT CONDITIONS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5910" y="1983345"/>
            <a:ext cx="10807890" cy="4193617"/>
          </a:xfrm>
          <a:noFill/>
        </p:spPr>
        <p:txBody>
          <a:bodyPr>
            <a:normAutofit fontScale="47500" lnSpcReduction="20000"/>
          </a:bodyPr>
          <a:lstStyle/>
          <a:p>
            <a:pPr>
              <a:buFont typeface="Wingdings" panose="05000000000000000000" pitchFamily="2" charset="2"/>
              <a:buChar char="§"/>
            </a:pPr>
            <a:endParaRPr lang="en-US" sz="11100" dirty="0" smtClean="0"/>
          </a:p>
          <a:p>
            <a:pPr marL="0" indent="0">
              <a:buNone/>
            </a:pPr>
            <a:endParaRPr lang="en-US" sz="11100" dirty="0" smtClean="0"/>
          </a:p>
          <a:p>
            <a:pPr marL="0" indent="0">
              <a:buNone/>
            </a:pPr>
            <a:endParaRPr lang="en-US" sz="5800" dirty="0" smtClean="0"/>
          </a:p>
          <a:p>
            <a:pPr marL="0" indent="0">
              <a:buNone/>
            </a:pPr>
            <a:endParaRPr lang="en-US" sz="5800" dirty="0" smtClean="0"/>
          </a:p>
          <a:p>
            <a:pPr marL="0" indent="0">
              <a:buNone/>
            </a:pPr>
            <a:r>
              <a:rPr lang="en-US" sz="5800" dirty="0"/>
              <a:t> </a:t>
            </a:r>
            <a:r>
              <a:rPr lang="en-US" sz="5800" dirty="0" smtClean="0"/>
              <a:t>    </a:t>
            </a:r>
          </a:p>
          <a:p>
            <a:pPr marL="0" indent="0">
              <a:buNone/>
            </a:pPr>
            <a:r>
              <a:rPr lang="en-US" sz="5800" dirty="0"/>
              <a:t> </a:t>
            </a:r>
            <a:r>
              <a:rPr lang="en-US" sz="5800" dirty="0" smtClean="0"/>
              <a:t>               </a:t>
            </a:r>
            <a:r>
              <a:rPr lang="en-US" sz="5100" dirty="0" smtClean="0"/>
              <a:t>  </a:t>
            </a:r>
          </a:p>
          <a:p>
            <a:pPr marL="0" indent="0">
              <a:buNone/>
            </a:pPr>
            <a:r>
              <a:rPr lang="en-US" sz="7000" dirty="0"/>
              <a:t> </a:t>
            </a:r>
            <a:r>
              <a:rPr lang="en-US" sz="7000" dirty="0" smtClean="0"/>
              <a:t>    </a:t>
            </a:r>
          </a:p>
          <a:p>
            <a:pPr marL="0" indent="0">
              <a:buNone/>
            </a:pPr>
            <a:r>
              <a:rPr lang="en-US" sz="5000" dirty="0"/>
              <a:t> </a:t>
            </a:r>
            <a:r>
              <a:rPr lang="en-US" sz="5000" dirty="0" smtClean="0"/>
              <a:t>    </a:t>
            </a:r>
            <a:endParaRPr lang="en-US" sz="5000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698310" y="1540043"/>
            <a:ext cx="10807890" cy="4789320"/>
          </a:xfrm>
          <a:prstGeom prst="rect">
            <a:avLst/>
          </a:prstGeom>
          <a:noFill/>
        </p:spPr>
        <p:txBody>
          <a:bodyPr vert="horz" lIns="91440" tIns="45720" rIns="91440" bIns="45720" rtlCol="0">
            <a:normAutofit fontScale="2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en-US" sz="1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What </a:t>
            </a:r>
            <a:r>
              <a:rPr lang="en-US" sz="1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directly consigned?</a:t>
            </a:r>
          </a:p>
          <a:p>
            <a:pPr algn="just">
              <a:lnSpc>
                <a:spcPct val="120000"/>
              </a:lnSpc>
              <a:buFont typeface="Wingdings" panose="05000000000000000000" pitchFamily="2" charset="2"/>
              <a:buChar char="§"/>
            </a:pPr>
            <a:r>
              <a:rPr lang="en-US" sz="1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Goods </a:t>
            </a:r>
            <a:r>
              <a:rPr lang="en-US" sz="1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transported without passing through another country – except </a:t>
            </a:r>
            <a:endParaRPr lang="en-US" sz="1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20000"/>
              </a:lnSpc>
              <a:buNone/>
            </a:pPr>
            <a:r>
              <a:rPr lang="en-US" sz="1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in </a:t>
            </a:r>
            <a:r>
              <a:rPr lang="en-US" sz="1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sz="1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case </a:t>
            </a:r>
            <a:r>
              <a:rPr lang="en-US" sz="1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of reginal cumulation.</a:t>
            </a:r>
          </a:p>
          <a:p>
            <a:pPr algn="just"/>
            <a:endParaRPr lang="en-US" sz="1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20000"/>
              </a:lnSpc>
              <a:buFont typeface="Wingdings" panose="05000000000000000000" pitchFamily="2" charset="2"/>
              <a:buChar char="§"/>
            </a:pPr>
            <a:r>
              <a:rPr lang="en-US" sz="1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Goods transshipped through another country for the purposes of consignment – provided they have remained under customs control.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sz="11200" dirty="0" smtClean="0"/>
          </a:p>
          <a:p>
            <a:pPr marL="0" indent="0">
              <a:buFont typeface="Arial" panose="020B0604020202020204" pitchFamily="34" charset="0"/>
              <a:buNone/>
            </a:pPr>
            <a:endParaRPr lang="en-US" sz="11200" dirty="0" smtClean="0"/>
          </a:p>
          <a:p>
            <a:pPr marL="0" indent="0">
              <a:buFont typeface="Arial" panose="020B0604020202020204" pitchFamily="34" charset="0"/>
              <a:buNone/>
            </a:pPr>
            <a:endParaRPr lang="en-US" sz="5800" dirty="0" smtClean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5800" dirty="0" smtClean="0"/>
              <a:t>    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5800" dirty="0" smtClean="0"/>
              <a:t>                </a:t>
            </a:r>
            <a:r>
              <a:rPr lang="en-US" sz="5100" dirty="0" smtClean="0"/>
              <a:t> 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7000" dirty="0" smtClean="0"/>
              <a:t>    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5000" dirty="0" smtClean="0"/>
              <a:t>     </a:t>
            </a:r>
            <a:endParaRPr lang="en-US" sz="5000" dirty="0"/>
          </a:p>
        </p:txBody>
      </p:sp>
      <p:sp>
        <p:nvSpPr>
          <p:cNvPr id="6" name="TextBox 5"/>
          <p:cNvSpPr txBox="1"/>
          <p:nvPr/>
        </p:nvSpPr>
        <p:spPr>
          <a:xfrm>
            <a:off x="8421329" y="234499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7160939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5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1325" y="122718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 sz="4000" b="1" dirty="0" smtClean="0"/>
              <a:t> 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TRANSPORT CONDITIONS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ont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5910" y="1983345"/>
            <a:ext cx="10807890" cy="4193617"/>
          </a:xfrm>
          <a:noFill/>
        </p:spPr>
        <p:txBody>
          <a:bodyPr>
            <a:normAutofit fontScale="47500" lnSpcReduction="20000"/>
          </a:bodyPr>
          <a:lstStyle/>
          <a:p>
            <a:pPr>
              <a:buFont typeface="Wingdings" panose="05000000000000000000" pitchFamily="2" charset="2"/>
              <a:buChar char="§"/>
            </a:pPr>
            <a:endParaRPr lang="en-US" sz="11100" dirty="0" smtClean="0"/>
          </a:p>
          <a:p>
            <a:pPr marL="0" indent="0">
              <a:buNone/>
            </a:pPr>
            <a:endParaRPr lang="en-US" sz="11100" dirty="0" smtClean="0"/>
          </a:p>
          <a:p>
            <a:pPr marL="0" indent="0">
              <a:buNone/>
            </a:pPr>
            <a:endParaRPr lang="en-US" sz="5800" dirty="0" smtClean="0"/>
          </a:p>
          <a:p>
            <a:pPr marL="0" indent="0">
              <a:buNone/>
            </a:pPr>
            <a:endParaRPr lang="en-US" sz="5800" dirty="0" smtClean="0"/>
          </a:p>
          <a:p>
            <a:pPr marL="0" indent="0">
              <a:buNone/>
            </a:pPr>
            <a:r>
              <a:rPr lang="en-US" sz="5800" dirty="0"/>
              <a:t> </a:t>
            </a:r>
            <a:r>
              <a:rPr lang="en-US" sz="5800" dirty="0" smtClean="0"/>
              <a:t>    </a:t>
            </a:r>
          </a:p>
          <a:p>
            <a:pPr marL="0" indent="0">
              <a:buNone/>
            </a:pPr>
            <a:r>
              <a:rPr lang="en-US" sz="5800" dirty="0"/>
              <a:t> </a:t>
            </a:r>
            <a:r>
              <a:rPr lang="en-US" sz="5800" dirty="0" smtClean="0"/>
              <a:t>               </a:t>
            </a:r>
            <a:r>
              <a:rPr lang="en-US" sz="5100" dirty="0" smtClean="0"/>
              <a:t>  </a:t>
            </a:r>
          </a:p>
          <a:p>
            <a:pPr marL="0" indent="0">
              <a:buNone/>
            </a:pPr>
            <a:r>
              <a:rPr lang="en-US" sz="7000" dirty="0"/>
              <a:t> </a:t>
            </a:r>
            <a:r>
              <a:rPr lang="en-US" sz="7000" dirty="0" smtClean="0"/>
              <a:t>    </a:t>
            </a:r>
          </a:p>
          <a:p>
            <a:pPr marL="0" indent="0">
              <a:buNone/>
            </a:pPr>
            <a:r>
              <a:rPr lang="en-US" sz="5000" dirty="0"/>
              <a:t> </a:t>
            </a:r>
            <a:r>
              <a:rPr lang="en-US" sz="5000" dirty="0" smtClean="0"/>
              <a:t>    </a:t>
            </a:r>
            <a:endParaRPr lang="en-US" sz="5000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698310" y="2135745"/>
            <a:ext cx="10807890" cy="4193617"/>
          </a:xfrm>
          <a:prstGeom prst="rect">
            <a:avLst/>
          </a:prstGeom>
          <a:noFill/>
        </p:spPr>
        <p:txBody>
          <a:bodyPr vert="horz" lIns="91440" tIns="45720" rIns="91440" bIns="45720" rtlCol="0">
            <a:normAutofit fontScale="2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en-US" sz="1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Directly </a:t>
            </a:r>
            <a:r>
              <a:rPr lang="en-US" sz="1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consigned, </a:t>
            </a:r>
            <a:r>
              <a:rPr lang="en-US" sz="1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evidence </a:t>
            </a:r>
            <a:r>
              <a:rPr lang="en-US" sz="1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required:</a:t>
            </a:r>
          </a:p>
          <a:p>
            <a:pPr algn="just">
              <a:lnSpc>
                <a:spcPct val="120000"/>
              </a:lnSpc>
              <a:buFont typeface="Wingdings" panose="05000000000000000000" pitchFamily="2" charset="2"/>
              <a:buChar char="§"/>
            </a:pPr>
            <a:r>
              <a:rPr lang="en-US" sz="1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through bill of lading issued in the exporting beneficiary country covering passage through the country of transit or;</a:t>
            </a:r>
          </a:p>
          <a:p>
            <a:pPr marL="457200" indent="-457200" algn="just">
              <a:lnSpc>
                <a:spcPct val="120000"/>
              </a:lnSpc>
              <a:buFont typeface="Wingdings" panose="05000000000000000000" pitchFamily="2" charset="2"/>
              <a:buChar char="Ø"/>
            </a:pPr>
            <a:endParaRPr lang="en-US" sz="1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20000"/>
              </a:lnSpc>
              <a:buFont typeface="Wingdings" panose="05000000000000000000" pitchFamily="2" charset="2"/>
              <a:buChar char="§"/>
            </a:pPr>
            <a:r>
              <a:rPr lang="en-US" sz="1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Certification issued by customs in the country of transit detailing the goods, dates, transport, and conditions they remained in that country or;</a:t>
            </a:r>
          </a:p>
          <a:p>
            <a:pPr marL="0" indent="0" algn="just">
              <a:lnSpc>
                <a:spcPct val="120000"/>
              </a:lnSpc>
              <a:buNone/>
            </a:pPr>
            <a:endParaRPr lang="en-US" sz="1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20000"/>
              </a:lnSpc>
              <a:buFont typeface="Wingdings" panose="05000000000000000000" pitchFamily="2" charset="2"/>
              <a:buChar char="§"/>
            </a:pPr>
            <a:r>
              <a:rPr lang="en-US" sz="1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Failing these, any substantial documents.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5800" dirty="0" smtClean="0"/>
              <a:t>                </a:t>
            </a:r>
            <a:r>
              <a:rPr lang="en-US" sz="5100" dirty="0" smtClean="0"/>
              <a:t> 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7000" dirty="0" smtClean="0"/>
              <a:t>    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5000" dirty="0" smtClean="0"/>
              <a:t>     </a:t>
            </a:r>
            <a:endParaRPr lang="en-US" sz="5000" dirty="0"/>
          </a:p>
        </p:txBody>
      </p:sp>
      <p:sp>
        <p:nvSpPr>
          <p:cNvPr id="6" name="TextBox 5"/>
          <p:cNvSpPr txBox="1"/>
          <p:nvPr/>
        </p:nvSpPr>
        <p:spPr>
          <a:xfrm>
            <a:off x="8421329" y="234499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8727002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5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1325" y="257577"/>
            <a:ext cx="10326174" cy="839276"/>
          </a:xfrm>
        </p:spPr>
        <p:txBody>
          <a:bodyPr>
            <a:normAutofit/>
          </a:bodyPr>
          <a:lstStyle/>
          <a:p>
            <a:pPr algn="ctr"/>
            <a:r>
              <a:rPr lang="en-US" sz="4000" b="1" dirty="0" smtClean="0"/>
              <a:t> 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SUMMARY</a:t>
            </a:r>
            <a:endParaRPr 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5910" y="1068947"/>
            <a:ext cx="10807890" cy="5108016"/>
          </a:xfrm>
          <a:noFill/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endParaRPr lang="en-US" sz="45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11100" dirty="0" smtClean="0"/>
          </a:p>
          <a:p>
            <a:pPr marL="0" indent="0">
              <a:buNone/>
            </a:pPr>
            <a:endParaRPr lang="en-US" sz="5800" dirty="0" smtClean="0"/>
          </a:p>
          <a:p>
            <a:pPr marL="0" indent="0">
              <a:buNone/>
            </a:pPr>
            <a:endParaRPr lang="en-US" sz="5800" dirty="0" smtClean="0"/>
          </a:p>
          <a:p>
            <a:pPr marL="0" indent="0">
              <a:buNone/>
            </a:pPr>
            <a:r>
              <a:rPr lang="en-US" sz="5800" dirty="0"/>
              <a:t> </a:t>
            </a:r>
            <a:r>
              <a:rPr lang="en-US" sz="5800" dirty="0" smtClean="0"/>
              <a:t>    </a:t>
            </a:r>
          </a:p>
          <a:p>
            <a:pPr marL="0" indent="0">
              <a:buNone/>
            </a:pPr>
            <a:r>
              <a:rPr lang="en-US" sz="5800" dirty="0"/>
              <a:t> </a:t>
            </a:r>
            <a:r>
              <a:rPr lang="en-US" sz="5800" dirty="0" smtClean="0"/>
              <a:t>               </a:t>
            </a:r>
            <a:r>
              <a:rPr lang="en-US" sz="5100" dirty="0" smtClean="0"/>
              <a:t>  </a:t>
            </a:r>
          </a:p>
          <a:p>
            <a:pPr marL="0" indent="0">
              <a:buNone/>
            </a:pPr>
            <a:r>
              <a:rPr lang="en-US" sz="7000" dirty="0"/>
              <a:t> </a:t>
            </a:r>
            <a:r>
              <a:rPr lang="en-US" sz="7000" dirty="0" smtClean="0"/>
              <a:t>    </a:t>
            </a:r>
          </a:p>
          <a:p>
            <a:pPr marL="0" indent="0">
              <a:buNone/>
            </a:pPr>
            <a:r>
              <a:rPr lang="en-US" sz="5000" dirty="0"/>
              <a:t> </a:t>
            </a:r>
            <a:r>
              <a:rPr lang="en-US" sz="5000" dirty="0" smtClean="0"/>
              <a:t>    </a:t>
            </a:r>
            <a:endParaRPr lang="en-US" sz="5000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745180" y="1275008"/>
            <a:ext cx="10807890" cy="5054354"/>
          </a:xfrm>
          <a:prstGeom prst="rect">
            <a:avLst/>
          </a:prstGeom>
          <a:noFill/>
        </p:spPr>
        <p:txBody>
          <a:bodyPr vert="horz" lIns="91440" tIns="45720" rIns="91440" bIns="45720" rtlCol="0">
            <a:normAutofit fontScale="2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Char char="§"/>
            </a:pPr>
            <a:r>
              <a:rPr lang="en-US" sz="1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 closing, we realized that RO is in short, a citizenship status of trade in goods;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1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We discussed RO from the perspective of its make up- Preferential and</a:t>
            </a:r>
          </a:p>
          <a:p>
            <a:pPr marL="0" indent="0">
              <a:buNone/>
            </a:pPr>
            <a:r>
              <a:rPr lang="en-US" sz="1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Non-Preferential status; 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1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Its legal basics including the proof origin and certificate of origin were sufficiently look at;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1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We further looked at the principles for proof of origin (simplicity and </a:t>
            </a:r>
          </a:p>
          <a:p>
            <a:pPr marL="0" indent="0">
              <a:buNone/>
            </a:pPr>
            <a:r>
              <a:rPr lang="en-US" sz="1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predictability) as well as the origin conferring criteria of Wholly </a:t>
            </a:r>
          </a:p>
          <a:p>
            <a:pPr marL="0" indent="0">
              <a:buNone/>
            </a:pPr>
            <a:r>
              <a:rPr lang="en-US" sz="1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obtained and Substantial/sufficient criteria;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1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We also, looked at what is considered value added, change of tariff </a:t>
            </a:r>
          </a:p>
          <a:p>
            <a:pPr marL="0" indent="0">
              <a:buNone/>
            </a:pPr>
            <a:r>
              <a:rPr lang="en-US" sz="1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herding and minimum operations.  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sz="8600" dirty="0" smtClean="0"/>
          </a:p>
          <a:p>
            <a:pPr marL="0" indent="0">
              <a:buFont typeface="Arial" panose="020B0604020202020204" pitchFamily="34" charset="0"/>
              <a:buNone/>
            </a:pPr>
            <a:endParaRPr lang="en-US" sz="8600" dirty="0" smtClean="0"/>
          </a:p>
          <a:p>
            <a:pPr marL="0" indent="0">
              <a:buFont typeface="Arial" panose="020B0604020202020204" pitchFamily="34" charset="0"/>
              <a:buNone/>
            </a:pPr>
            <a:endParaRPr lang="en-US" sz="8600" dirty="0" smtClean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8600" dirty="0" smtClean="0"/>
              <a:t>    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8600" dirty="0" smtClean="0"/>
              <a:t>                 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7000" dirty="0" smtClean="0"/>
              <a:t>    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5000" dirty="0" smtClean="0"/>
              <a:t>     </a:t>
            </a:r>
            <a:endParaRPr lang="en-US" sz="5000" dirty="0"/>
          </a:p>
        </p:txBody>
      </p:sp>
      <p:sp>
        <p:nvSpPr>
          <p:cNvPr id="6" name="TextBox 5"/>
          <p:cNvSpPr txBox="1"/>
          <p:nvPr/>
        </p:nvSpPr>
        <p:spPr>
          <a:xfrm>
            <a:off x="8421329" y="234499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7512419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5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1325" y="373486"/>
            <a:ext cx="10132990" cy="1109731"/>
          </a:xfrm>
        </p:spPr>
        <p:txBody>
          <a:bodyPr>
            <a:normAutofit/>
          </a:bodyPr>
          <a:lstStyle/>
          <a:p>
            <a:pPr algn="ctr"/>
            <a:r>
              <a:rPr lang="en-US" sz="4000" b="1" dirty="0" smtClean="0"/>
              <a:t> 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SUMMARY 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cont.</a:t>
            </a:r>
            <a:endParaRPr lang="en-US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5910" y="1068947"/>
            <a:ext cx="10807890" cy="5108016"/>
          </a:xfrm>
          <a:noFill/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endParaRPr lang="en-US" sz="45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11100" dirty="0" smtClean="0"/>
          </a:p>
          <a:p>
            <a:pPr marL="0" indent="0">
              <a:buNone/>
            </a:pPr>
            <a:endParaRPr lang="en-US" sz="5800" dirty="0" smtClean="0"/>
          </a:p>
          <a:p>
            <a:pPr marL="0" indent="0">
              <a:buNone/>
            </a:pPr>
            <a:endParaRPr lang="en-US" sz="5800" dirty="0" smtClean="0"/>
          </a:p>
          <a:p>
            <a:pPr marL="0" indent="0">
              <a:buNone/>
            </a:pPr>
            <a:r>
              <a:rPr lang="en-US" sz="5800" dirty="0"/>
              <a:t> </a:t>
            </a:r>
            <a:r>
              <a:rPr lang="en-US" sz="5800" dirty="0" smtClean="0"/>
              <a:t>    </a:t>
            </a:r>
          </a:p>
          <a:p>
            <a:pPr marL="0" indent="0">
              <a:buNone/>
            </a:pPr>
            <a:r>
              <a:rPr lang="en-US" sz="5800" dirty="0"/>
              <a:t> </a:t>
            </a:r>
            <a:r>
              <a:rPr lang="en-US" sz="5800" dirty="0" smtClean="0"/>
              <a:t>               </a:t>
            </a:r>
            <a:r>
              <a:rPr lang="en-US" sz="5100" dirty="0" smtClean="0"/>
              <a:t>  </a:t>
            </a:r>
          </a:p>
          <a:p>
            <a:pPr marL="0" indent="0">
              <a:buNone/>
            </a:pPr>
            <a:r>
              <a:rPr lang="en-US" sz="7000" dirty="0"/>
              <a:t> </a:t>
            </a:r>
            <a:r>
              <a:rPr lang="en-US" sz="7000" dirty="0" smtClean="0"/>
              <a:t>    </a:t>
            </a:r>
          </a:p>
          <a:p>
            <a:pPr marL="0" indent="0">
              <a:buNone/>
            </a:pPr>
            <a:r>
              <a:rPr lang="en-US" sz="5000" dirty="0"/>
              <a:t> </a:t>
            </a:r>
            <a:r>
              <a:rPr lang="en-US" sz="5000" dirty="0" smtClean="0"/>
              <a:t>    </a:t>
            </a:r>
            <a:endParaRPr lang="en-US" sz="5000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745180" y="1918952"/>
            <a:ext cx="10807890" cy="4449047"/>
          </a:xfrm>
          <a:prstGeom prst="rect">
            <a:avLst/>
          </a:prstGeom>
          <a:noFill/>
        </p:spPr>
        <p:txBody>
          <a:bodyPr vert="horz" lIns="91440" tIns="45720" rIns="91440" bIns="45720" rtlCol="0">
            <a:normAutofit fontScale="2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buFont typeface="Wingdings" panose="05000000000000000000" pitchFamily="2" charset="2"/>
              <a:buChar char="§"/>
            </a:pPr>
            <a:r>
              <a:rPr lang="en-US" sz="1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We </a:t>
            </a:r>
            <a:r>
              <a:rPr lang="en-US" sz="1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also, looked at what is considered value added, change </a:t>
            </a:r>
            <a:r>
              <a:rPr lang="en-US" sz="1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of tariff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US" sz="1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herding </a:t>
            </a:r>
            <a:r>
              <a:rPr lang="en-US" sz="1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and minimum operations.  </a:t>
            </a:r>
          </a:p>
          <a:p>
            <a:pPr>
              <a:lnSpc>
                <a:spcPct val="120000"/>
              </a:lnSpc>
              <a:buFont typeface="Wingdings" panose="05000000000000000000" pitchFamily="2" charset="2"/>
              <a:buChar char="§"/>
            </a:pPr>
            <a:r>
              <a:rPr lang="en-US" sz="1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Finally, we looked at De Minimis or Tolerance rules, </a:t>
            </a:r>
            <a:r>
              <a:rPr lang="en-US" sz="1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Rolling </a:t>
            </a:r>
            <a:r>
              <a:rPr lang="en-US" sz="1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–Up </a:t>
            </a:r>
            <a:endParaRPr lang="en-US" sz="1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en-US" sz="1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of </a:t>
            </a:r>
            <a:r>
              <a:rPr lang="en-US" sz="1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preferential status method </a:t>
            </a:r>
            <a:r>
              <a:rPr lang="en-US" sz="1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 </a:t>
            </a:r>
            <a:r>
              <a:rPr lang="en-US" sz="1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Transport conditions.</a:t>
            </a:r>
          </a:p>
          <a:p>
            <a:pPr marL="0" indent="0">
              <a:lnSpc>
                <a:spcPct val="120000"/>
              </a:lnSpc>
              <a:buNone/>
            </a:pPr>
            <a:endParaRPr lang="en-US" sz="1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20000"/>
              </a:lnSpc>
              <a:buFont typeface="Arial" panose="020B0604020202020204" pitchFamily="34" charset="0"/>
              <a:buNone/>
            </a:pPr>
            <a:endParaRPr lang="en-US" sz="1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en-US" sz="8600" dirty="0" smtClean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8600" dirty="0" smtClean="0"/>
              <a:t>    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8600" dirty="0" smtClean="0"/>
              <a:t>                 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7000" dirty="0" smtClean="0"/>
              <a:t>    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5000" dirty="0" smtClean="0"/>
              <a:t>     </a:t>
            </a:r>
            <a:endParaRPr lang="en-US" sz="5000" dirty="0"/>
          </a:p>
        </p:txBody>
      </p:sp>
      <p:sp>
        <p:nvSpPr>
          <p:cNvPr id="6" name="TextBox 5"/>
          <p:cNvSpPr txBox="1"/>
          <p:nvPr/>
        </p:nvSpPr>
        <p:spPr>
          <a:xfrm>
            <a:off x="8421329" y="234499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18214762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5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5910" y="1068947"/>
            <a:ext cx="10807890" cy="5108016"/>
          </a:xfrm>
          <a:noFill/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endParaRPr lang="en-US" sz="45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11100" dirty="0" smtClean="0"/>
          </a:p>
          <a:p>
            <a:pPr marL="0" indent="0">
              <a:buNone/>
            </a:pPr>
            <a:endParaRPr lang="en-US" sz="5800" dirty="0" smtClean="0"/>
          </a:p>
          <a:p>
            <a:pPr marL="0" indent="0">
              <a:buNone/>
            </a:pPr>
            <a:endParaRPr lang="en-US" sz="5800" dirty="0" smtClean="0"/>
          </a:p>
          <a:p>
            <a:pPr marL="0" indent="0">
              <a:buNone/>
            </a:pPr>
            <a:r>
              <a:rPr lang="en-US" sz="5800" dirty="0"/>
              <a:t> </a:t>
            </a:r>
            <a:r>
              <a:rPr lang="en-US" sz="5800" dirty="0" smtClean="0"/>
              <a:t>    </a:t>
            </a:r>
          </a:p>
          <a:p>
            <a:pPr marL="0" indent="0">
              <a:buNone/>
            </a:pPr>
            <a:r>
              <a:rPr lang="en-US" sz="5800" dirty="0"/>
              <a:t> </a:t>
            </a:r>
            <a:r>
              <a:rPr lang="en-US" sz="5800" dirty="0" smtClean="0"/>
              <a:t>               </a:t>
            </a:r>
            <a:r>
              <a:rPr lang="en-US" sz="5100" dirty="0" smtClean="0"/>
              <a:t>  </a:t>
            </a:r>
          </a:p>
          <a:p>
            <a:pPr marL="0" indent="0">
              <a:buNone/>
            </a:pPr>
            <a:r>
              <a:rPr lang="en-US" sz="7000" dirty="0"/>
              <a:t> </a:t>
            </a:r>
            <a:r>
              <a:rPr lang="en-US" sz="7000" dirty="0" smtClean="0"/>
              <a:t>    </a:t>
            </a:r>
          </a:p>
          <a:p>
            <a:pPr marL="0" indent="0">
              <a:buNone/>
            </a:pPr>
            <a:r>
              <a:rPr lang="en-US" sz="5000" dirty="0"/>
              <a:t> </a:t>
            </a:r>
            <a:r>
              <a:rPr lang="en-US" sz="5000" dirty="0" smtClean="0"/>
              <a:t>    </a:t>
            </a:r>
            <a:endParaRPr lang="en-US" sz="5000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745180" y="1262130"/>
            <a:ext cx="10807890" cy="5105869"/>
          </a:xfrm>
          <a:prstGeom prst="rect">
            <a:avLst/>
          </a:prstGeom>
          <a:noFill/>
        </p:spPr>
        <p:txBody>
          <a:bodyPr vert="horz" lIns="91440" tIns="45720" rIns="91440" bIns="45720" rtlCol="0">
            <a:normAutofit fontScale="7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endParaRPr lang="en-US" sz="45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20000"/>
              </a:lnSpc>
              <a:buFont typeface="Arial" panose="020B0604020202020204" pitchFamily="34" charset="0"/>
              <a:buNone/>
            </a:pPr>
            <a:endParaRPr lang="en-US" sz="4500" dirty="0" smtClean="0"/>
          </a:p>
          <a:p>
            <a:pPr marL="0" indent="0">
              <a:buFont typeface="Arial" panose="020B0604020202020204" pitchFamily="34" charset="0"/>
              <a:buNone/>
            </a:pPr>
            <a:endParaRPr lang="en-US" sz="8600" dirty="0" smtClean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8600" dirty="0" smtClean="0"/>
              <a:t>    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8600" dirty="0" smtClean="0"/>
              <a:t>                 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7000" dirty="0" smtClean="0"/>
              <a:t>    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5000" dirty="0" smtClean="0"/>
              <a:t>     </a:t>
            </a:r>
            <a:endParaRPr lang="en-US" sz="5000" dirty="0"/>
          </a:p>
        </p:txBody>
      </p:sp>
      <p:sp>
        <p:nvSpPr>
          <p:cNvPr id="6" name="TextBox 5"/>
          <p:cNvSpPr txBox="1"/>
          <p:nvPr/>
        </p:nvSpPr>
        <p:spPr>
          <a:xfrm>
            <a:off x="8421329" y="234499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437882" y="1905506"/>
            <a:ext cx="10915918" cy="36317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THANK YOU</a:t>
            </a:r>
            <a:br>
              <a:rPr lang="en-US" sz="115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Q &amp;A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3666804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5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1325" y="84081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 sz="4000" b="1" dirty="0" smtClean="0"/>
              <a:t> 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EXERCISE # 1</a:t>
            </a:r>
            <a:endParaRPr 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5910" y="1983345"/>
            <a:ext cx="10807890" cy="4193617"/>
          </a:xfrm>
          <a:noFill/>
        </p:spPr>
        <p:txBody>
          <a:bodyPr>
            <a:normAutofit fontScale="47500" lnSpcReduction="20000"/>
          </a:bodyPr>
          <a:lstStyle/>
          <a:p>
            <a:pPr>
              <a:buFont typeface="Wingdings" panose="05000000000000000000" pitchFamily="2" charset="2"/>
              <a:buChar char="§"/>
            </a:pPr>
            <a:endParaRPr lang="en-US" sz="11100" dirty="0" smtClean="0"/>
          </a:p>
          <a:p>
            <a:pPr marL="0" indent="0">
              <a:buNone/>
            </a:pPr>
            <a:endParaRPr lang="en-US" sz="11100" dirty="0" smtClean="0"/>
          </a:p>
          <a:p>
            <a:pPr marL="0" indent="0">
              <a:buNone/>
            </a:pPr>
            <a:endParaRPr lang="en-US" sz="5800" dirty="0" smtClean="0"/>
          </a:p>
          <a:p>
            <a:pPr marL="0" indent="0">
              <a:buNone/>
            </a:pPr>
            <a:endParaRPr lang="en-US" sz="5800" dirty="0" smtClean="0"/>
          </a:p>
          <a:p>
            <a:pPr marL="0" indent="0">
              <a:buNone/>
            </a:pPr>
            <a:r>
              <a:rPr lang="en-US" sz="5800" dirty="0"/>
              <a:t> </a:t>
            </a:r>
            <a:r>
              <a:rPr lang="en-US" sz="5800" dirty="0" smtClean="0"/>
              <a:t>    </a:t>
            </a:r>
          </a:p>
          <a:p>
            <a:pPr marL="0" indent="0">
              <a:buNone/>
            </a:pPr>
            <a:r>
              <a:rPr lang="en-US" sz="5800" dirty="0"/>
              <a:t> </a:t>
            </a:r>
            <a:r>
              <a:rPr lang="en-US" sz="5800" dirty="0" smtClean="0"/>
              <a:t>               </a:t>
            </a:r>
            <a:r>
              <a:rPr lang="en-US" sz="5100" dirty="0" smtClean="0"/>
              <a:t>  </a:t>
            </a:r>
          </a:p>
          <a:p>
            <a:pPr marL="0" indent="0">
              <a:buNone/>
            </a:pPr>
            <a:r>
              <a:rPr lang="en-US" sz="7000" dirty="0"/>
              <a:t> </a:t>
            </a:r>
            <a:r>
              <a:rPr lang="en-US" sz="7000" dirty="0" smtClean="0"/>
              <a:t>    </a:t>
            </a:r>
          </a:p>
          <a:p>
            <a:pPr marL="0" indent="0">
              <a:buNone/>
            </a:pPr>
            <a:r>
              <a:rPr lang="en-US" sz="5000" dirty="0"/>
              <a:t> </a:t>
            </a:r>
            <a:r>
              <a:rPr lang="en-US" sz="5000" dirty="0" smtClean="0"/>
              <a:t>    </a:t>
            </a:r>
            <a:endParaRPr lang="en-US" sz="5000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698310" y="2135745"/>
            <a:ext cx="10807890" cy="4193617"/>
          </a:xfrm>
          <a:prstGeom prst="rect">
            <a:avLst/>
          </a:prstGeom>
          <a:noFill/>
        </p:spPr>
        <p:txBody>
          <a:bodyPr vert="horz" lIns="91440" tIns="45720" rIns="91440" bIns="45720" rtlCol="0">
            <a:normAutofit fontScale="4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Char char="§"/>
            </a:pPr>
            <a:endParaRPr lang="en-US" sz="11100" smtClean="0"/>
          </a:p>
          <a:p>
            <a:pPr marL="0" indent="0">
              <a:buFont typeface="Arial" panose="020B0604020202020204" pitchFamily="34" charset="0"/>
              <a:buNone/>
            </a:pPr>
            <a:endParaRPr lang="en-US" sz="11100" smtClean="0"/>
          </a:p>
          <a:p>
            <a:pPr marL="0" indent="0">
              <a:buFont typeface="Arial" panose="020B0604020202020204" pitchFamily="34" charset="0"/>
              <a:buNone/>
            </a:pPr>
            <a:endParaRPr lang="en-US" sz="5800" smtClean="0"/>
          </a:p>
          <a:p>
            <a:pPr marL="0" indent="0">
              <a:buFont typeface="Arial" panose="020B0604020202020204" pitchFamily="34" charset="0"/>
              <a:buNone/>
            </a:pPr>
            <a:endParaRPr lang="en-US" sz="5800" smtClean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5800" smtClean="0"/>
              <a:t>    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5800" smtClean="0"/>
              <a:t>                </a:t>
            </a:r>
            <a:r>
              <a:rPr lang="en-US" sz="5100" smtClean="0"/>
              <a:t> 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7000" smtClean="0"/>
              <a:t>    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5000" smtClean="0"/>
              <a:t>     </a:t>
            </a:r>
            <a:endParaRPr lang="en-US" sz="5000" dirty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338606" y="1409644"/>
            <a:ext cx="11167593" cy="5197218"/>
          </a:xfrm>
          <a:prstGeom prst="rect">
            <a:avLst/>
          </a:prstGeom>
          <a:noFill/>
        </p:spPr>
        <p:txBody>
          <a:bodyPr vert="horz" lIns="91440" tIns="45720" rIns="91440" bIns="45720" rtlCol="0">
            <a:normAutofit fontScale="40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Char char="v"/>
            </a:pPr>
            <a:r>
              <a:rPr lang="en-US" sz="4900" i="1" dirty="0"/>
              <a:t> </a:t>
            </a:r>
            <a:r>
              <a:rPr lang="en-US" sz="7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Problem # 1.</a:t>
            </a:r>
            <a:endParaRPr lang="en-US" sz="55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45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5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sz="5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Determine the origin status  of the products in table 1 using the Wholly Obtained criterion</a:t>
            </a:r>
            <a:r>
              <a:rPr lang="en-US" sz="6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r>
              <a:rPr lang="en-US" sz="6200" i="1" dirty="0" smtClean="0"/>
              <a:t>   </a:t>
            </a:r>
          </a:p>
          <a:p>
            <a:pPr marL="0" indent="0">
              <a:buNone/>
            </a:pPr>
            <a:endParaRPr lang="en-US" sz="5100" i="1" dirty="0" smtClean="0"/>
          </a:p>
          <a:p>
            <a:pPr marL="0" indent="0">
              <a:buNone/>
            </a:pPr>
            <a:endParaRPr lang="en-US" sz="9000" i="1" dirty="0"/>
          </a:p>
          <a:p>
            <a:pPr marL="0" indent="0">
              <a:buFont typeface="Arial" panose="020B0604020202020204" pitchFamily="34" charset="0"/>
              <a:buNone/>
            </a:pPr>
            <a:endParaRPr lang="en-US" sz="9000" dirty="0" smtClean="0"/>
          </a:p>
          <a:p>
            <a:pPr marL="0" indent="0">
              <a:buFont typeface="Arial" panose="020B0604020202020204" pitchFamily="34" charset="0"/>
              <a:buNone/>
            </a:pPr>
            <a:endParaRPr lang="en-US" sz="9000" dirty="0" smtClean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9000" dirty="0" smtClean="0"/>
              <a:t>    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5800" dirty="0" smtClean="0"/>
              <a:t>                </a:t>
            </a:r>
            <a:r>
              <a:rPr lang="en-US" sz="5100" dirty="0" smtClean="0"/>
              <a:t> 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7000" dirty="0" smtClean="0"/>
              <a:t>    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5000" dirty="0" smtClean="0"/>
              <a:t>     </a:t>
            </a:r>
            <a:endParaRPr lang="en-US" sz="5000" dirty="0"/>
          </a:p>
        </p:txBody>
      </p:sp>
      <p:sp>
        <p:nvSpPr>
          <p:cNvPr id="6" name="TextBox 5"/>
          <p:cNvSpPr txBox="1"/>
          <p:nvPr/>
        </p:nvSpPr>
        <p:spPr>
          <a:xfrm>
            <a:off x="8421329" y="234499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9015356"/>
              </p:ext>
            </p:extLst>
          </p:nvPr>
        </p:nvGraphicFramePr>
        <p:xfrm>
          <a:off x="617324" y="2600369"/>
          <a:ext cx="7191172" cy="397913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852211"/>
                <a:gridCol w="1459836"/>
                <a:gridCol w="1130316"/>
                <a:gridCol w="1748809"/>
              </a:tblGrid>
              <a:tr h="63083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Product manufactured: </a:t>
                      </a: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Super</a:t>
                      </a:r>
                      <a:r>
                        <a:rPr lang="en-GB" sz="1400" baseline="0" dirty="0" smtClean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GB" sz="1400" baseline="0" dirty="0" err="1" smtClean="0">
                          <a:solidFill>
                            <a:schemeClr val="tx1"/>
                          </a:solidFill>
                          <a:effectLst/>
                        </a:rPr>
                        <a:t>Gari</a:t>
                      </a:r>
                      <a:r>
                        <a:rPr lang="en-GB" sz="1400" baseline="0" dirty="0" smtClean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containing </a:t>
                      </a: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added sugar or other sweetening material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gridSpan="3">
                  <a:txBody>
                    <a:bodyPr/>
                    <a:lstStyle/>
                    <a:p>
                      <a:pPr marL="45720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000" dirty="0">
                          <a:solidFill>
                            <a:schemeClr val="tx1"/>
                          </a:solidFill>
                          <a:effectLst/>
                        </a:rPr>
                        <a:t>Reference year: </a:t>
                      </a:r>
                      <a:r>
                        <a:rPr lang="en-GB" sz="2000" dirty="0" smtClean="0">
                          <a:solidFill>
                            <a:schemeClr val="tx1"/>
                          </a:solidFill>
                          <a:effectLst/>
                        </a:rPr>
                        <a:t>2015</a:t>
                      </a:r>
                      <a:endParaRPr lang="en-US" sz="20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795813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Description of raw materials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dirty="0">
                          <a:solidFill>
                            <a:schemeClr val="tx1"/>
                          </a:solidFill>
                          <a:effectLst/>
                        </a:rPr>
                        <a:t>ECOWAS Customs Nomenclature Number</a:t>
                      </a:r>
                      <a:endParaRPr lang="en-US" sz="1200" b="1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2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dirty="0">
                          <a:solidFill>
                            <a:schemeClr val="tx1"/>
                          </a:solidFill>
                          <a:effectLst/>
                        </a:rPr>
                        <a:t>Quantity utilised</a:t>
                      </a:r>
                      <a:endParaRPr lang="en-US" sz="1200" b="1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2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dirty="0">
                          <a:solidFill>
                            <a:schemeClr val="tx1"/>
                          </a:solidFill>
                          <a:effectLst/>
                        </a:rPr>
                        <a:t>Value on entry into factory (USD)</a:t>
                      </a:r>
                      <a:endParaRPr lang="en-US" sz="1200" b="1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2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420553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  <a:effectLst/>
                        </a:rPr>
                        <a:t>A. </a:t>
                      </a:r>
                      <a:r>
                        <a:rPr lang="en-GB" sz="1100" u="sng" dirty="0">
                          <a:solidFill>
                            <a:schemeClr val="tx1"/>
                          </a:solidFill>
                          <a:effectLst/>
                        </a:rPr>
                        <a:t>Raw materials of foreign origin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594635">
                <a:tc>
                  <a:txBody>
                    <a:bodyPr/>
                    <a:lstStyle/>
                    <a:p>
                      <a:pPr marL="342900" marR="0" lvl="0" indent="-3429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</a:rPr>
                        <a:t>Sugar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2860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1701.91.10.00</a:t>
                      </a:r>
                      <a:endParaRPr lang="en-US" sz="1100">
                        <a:effectLst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 smtClean="0">
                          <a:effectLst/>
                        </a:rPr>
                        <a:t>110 </a:t>
                      </a:r>
                      <a:r>
                        <a:rPr lang="en-US" sz="1100" dirty="0">
                          <a:effectLst/>
                        </a:rPr>
                        <a:t>tons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 smtClean="0">
                          <a:effectLst/>
                        </a:rPr>
                        <a:t>327,500.00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594635">
                <a:tc>
                  <a:txBody>
                    <a:bodyPr/>
                    <a:lstStyle/>
                    <a:p>
                      <a:pPr marL="342900" marR="0" lvl="0" indent="-3429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</a:rPr>
                        <a:t>Milk power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2860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0402.10.10.00</a:t>
                      </a:r>
                      <a:endParaRPr lang="en-US" sz="1100">
                        <a:effectLst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 smtClean="0">
                          <a:effectLst/>
                        </a:rPr>
                        <a:t>130 </a:t>
                      </a:r>
                      <a:r>
                        <a:rPr lang="en-US" sz="1100" dirty="0">
                          <a:effectLst/>
                        </a:rPr>
                        <a:t>tons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 smtClean="0">
                          <a:effectLst/>
                        </a:rPr>
                        <a:t>32,500.00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44066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  <a:effectLst/>
                        </a:rPr>
                        <a:t>B. </a:t>
                      </a:r>
                      <a:r>
                        <a:rPr lang="en-GB" sz="1100" u="sng" dirty="0">
                          <a:solidFill>
                            <a:schemeClr val="tx1"/>
                          </a:solidFill>
                          <a:effectLst/>
                        </a:rPr>
                        <a:t>Raw materials of ECOWAS origin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29406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1200" dirty="0" err="1" smtClean="0">
                          <a:solidFill>
                            <a:schemeClr val="tx1"/>
                          </a:solidFill>
                          <a:effectLst/>
                        </a:rPr>
                        <a:t>Gari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0714.10.00.00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</a:rPr>
                        <a:t>850 </a:t>
                      </a:r>
                      <a:r>
                        <a:rPr lang="en-US" sz="1200" dirty="0">
                          <a:effectLst/>
                        </a:rPr>
                        <a:t>tons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</a:rPr>
                        <a:t>148,750.00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776753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5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1325" y="122719"/>
            <a:ext cx="9643593" cy="778802"/>
          </a:xfrm>
        </p:spPr>
        <p:txBody>
          <a:bodyPr>
            <a:normAutofit/>
          </a:bodyPr>
          <a:lstStyle/>
          <a:p>
            <a:pPr algn="ctr"/>
            <a:r>
              <a:rPr lang="en-US" sz="4000" b="1" dirty="0" smtClean="0"/>
              <a:t> 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EXERCISE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# 2</a:t>
            </a:r>
            <a:endParaRPr 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5910" y="1983345"/>
            <a:ext cx="10807890" cy="4193617"/>
          </a:xfrm>
          <a:noFill/>
        </p:spPr>
        <p:txBody>
          <a:bodyPr>
            <a:normAutofit fontScale="47500" lnSpcReduction="20000"/>
          </a:bodyPr>
          <a:lstStyle/>
          <a:p>
            <a:pPr>
              <a:buFont typeface="Wingdings" panose="05000000000000000000" pitchFamily="2" charset="2"/>
              <a:buChar char="§"/>
            </a:pPr>
            <a:endParaRPr lang="en-US" sz="11100" dirty="0" smtClean="0"/>
          </a:p>
          <a:p>
            <a:pPr marL="0" indent="0">
              <a:buNone/>
            </a:pPr>
            <a:endParaRPr lang="en-US" sz="11100" dirty="0" smtClean="0"/>
          </a:p>
          <a:p>
            <a:pPr marL="0" indent="0">
              <a:buNone/>
            </a:pPr>
            <a:endParaRPr lang="en-US" sz="5800" dirty="0" smtClean="0"/>
          </a:p>
          <a:p>
            <a:pPr marL="0" indent="0">
              <a:buNone/>
            </a:pPr>
            <a:endParaRPr lang="en-US" sz="5800" dirty="0" smtClean="0"/>
          </a:p>
          <a:p>
            <a:pPr marL="0" indent="0">
              <a:buNone/>
            </a:pPr>
            <a:r>
              <a:rPr lang="en-US" sz="5800" dirty="0"/>
              <a:t> </a:t>
            </a:r>
            <a:r>
              <a:rPr lang="en-US" sz="5800" dirty="0" smtClean="0"/>
              <a:t>    </a:t>
            </a:r>
          </a:p>
          <a:p>
            <a:pPr marL="0" indent="0">
              <a:buNone/>
            </a:pPr>
            <a:r>
              <a:rPr lang="en-US" sz="5800" dirty="0"/>
              <a:t> </a:t>
            </a:r>
            <a:r>
              <a:rPr lang="en-US" sz="5800" dirty="0" smtClean="0"/>
              <a:t>               </a:t>
            </a:r>
            <a:r>
              <a:rPr lang="en-US" sz="5100" dirty="0" smtClean="0"/>
              <a:t>  </a:t>
            </a:r>
          </a:p>
          <a:p>
            <a:pPr marL="0" indent="0">
              <a:buNone/>
            </a:pPr>
            <a:r>
              <a:rPr lang="en-US" sz="7000" dirty="0"/>
              <a:t> </a:t>
            </a:r>
            <a:r>
              <a:rPr lang="en-US" sz="7000" dirty="0" smtClean="0"/>
              <a:t>    </a:t>
            </a:r>
          </a:p>
          <a:p>
            <a:pPr marL="0" indent="0">
              <a:buNone/>
            </a:pPr>
            <a:r>
              <a:rPr lang="en-US" sz="5000" dirty="0"/>
              <a:t> </a:t>
            </a:r>
            <a:r>
              <a:rPr lang="en-US" sz="5000" dirty="0" smtClean="0"/>
              <a:t>    </a:t>
            </a:r>
            <a:endParaRPr lang="en-US" sz="5000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698310" y="2135745"/>
            <a:ext cx="10807890" cy="4193617"/>
          </a:xfrm>
          <a:prstGeom prst="rect">
            <a:avLst/>
          </a:prstGeom>
          <a:noFill/>
        </p:spPr>
        <p:txBody>
          <a:bodyPr vert="horz" lIns="91440" tIns="45720" rIns="91440" bIns="45720" rtlCol="0">
            <a:normAutofit fontScale="4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Char char="§"/>
            </a:pPr>
            <a:endParaRPr lang="en-US" sz="11100" smtClean="0"/>
          </a:p>
          <a:p>
            <a:pPr marL="0" indent="0">
              <a:buFont typeface="Arial" panose="020B0604020202020204" pitchFamily="34" charset="0"/>
              <a:buNone/>
            </a:pPr>
            <a:endParaRPr lang="en-US" sz="11100" smtClean="0"/>
          </a:p>
          <a:p>
            <a:pPr marL="0" indent="0">
              <a:buFont typeface="Arial" panose="020B0604020202020204" pitchFamily="34" charset="0"/>
              <a:buNone/>
            </a:pPr>
            <a:endParaRPr lang="en-US" sz="5800" smtClean="0"/>
          </a:p>
          <a:p>
            <a:pPr marL="0" indent="0">
              <a:buFont typeface="Arial" panose="020B0604020202020204" pitchFamily="34" charset="0"/>
              <a:buNone/>
            </a:pPr>
            <a:endParaRPr lang="en-US" sz="5800" smtClean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5800" smtClean="0"/>
              <a:t>    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5800" smtClean="0"/>
              <a:t>                </a:t>
            </a:r>
            <a:r>
              <a:rPr lang="en-US" sz="5100" smtClean="0"/>
              <a:t> 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7000" smtClean="0"/>
              <a:t>    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5000" smtClean="0"/>
              <a:t>     </a:t>
            </a:r>
            <a:endParaRPr lang="en-US" sz="5000" dirty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0" y="1671005"/>
            <a:ext cx="11068318" cy="4638674"/>
          </a:xfrm>
          <a:prstGeom prst="rect">
            <a:avLst/>
          </a:prstGeom>
          <a:noFill/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Char char="§"/>
            </a:pPr>
            <a:r>
              <a:rPr lang="en-US" sz="1600" dirty="0" smtClean="0"/>
              <a:t> </a:t>
            </a:r>
            <a:r>
              <a:rPr lang="en-US" sz="1600" b="1" dirty="0" smtClean="0"/>
              <a:t>Problem # 2:</a:t>
            </a:r>
          </a:p>
          <a:p>
            <a:pPr marL="0" indent="0">
              <a:buNone/>
            </a:pPr>
            <a:r>
              <a:rPr lang="en-US" sz="1600" b="1" dirty="0" smtClean="0"/>
              <a:t>      Using the opposite table,  </a:t>
            </a:r>
          </a:p>
          <a:p>
            <a:pPr marL="0" indent="0">
              <a:buNone/>
            </a:pPr>
            <a:r>
              <a:rPr lang="en-US" sz="1600" b="1" dirty="0"/>
              <a:t> </a:t>
            </a:r>
            <a:r>
              <a:rPr lang="en-US" sz="1600" b="1" dirty="0" smtClean="0"/>
              <a:t>     determine whether the</a:t>
            </a:r>
          </a:p>
          <a:p>
            <a:pPr marL="0" indent="0">
              <a:buNone/>
            </a:pPr>
            <a:r>
              <a:rPr lang="en-US" sz="1600" b="1" dirty="0"/>
              <a:t> </a:t>
            </a:r>
            <a:r>
              <a:rPr lang="en-US" sz="1600" b="1" dirty="0" smtClean="0"/>
              <a:t>     product is originating in </a:t>
            </a:r>
          </a:p>
          <a:p>
            <a:pPr marL="0" indent="0">
              <a:buNone/>
            </a:pPr>
            <a:r>
              <a:rPr lang="en-US" sz="1600" b="1" dirty="0"/>
              <a:t> </a:t>
            </a:r>
            <a:r>
              <a:rPr lang="en-US" sz="1600" b="1" dirty="0" smtClean="0"/>
              <a:t>    line with change of tariff </a:t>
            </a:r>
          </a:p>
          <a:p>
            <a:pPr marL="0" indent="0">
              <a:buNone/>
            </a:pPr>
            <a:r>
              <a:rPr lang="en-US" sz="1600" b="1" dirty="0"/>
              <a:t> </a:t>
            </a:r>
            <a:r>
              <a:rPr lang="en-US" sz="1600" b="1" dirty="0" smtClean="0"/>
              <a:t>    classification (CTC).</a:t>
            </a:r>
          </a:p>
          <a:p>
            <a:pPr marL="0" indent="0">
              <a:buNone/>
            </a:pPr>
            <a:endParaRPr lang="en-US" sz="1600" i="1" dirty="0" smtClean="0"/>
          </a:p>
          <a:p>
            <a:pPr marL="0" indent="0">
              <a:buNone/>
            </a:pPr>
            <a:endParaRPr lang="en-US" sz="1600" i="1" dirty="0"/>
          </a:p>
          <a:p>
            <a:pPr marL="0" indent="0">
              <a:buFont typeface="Arial" panose="020B0604020202020204" pitchFamily="34" charset="0"/>
              <a:buNone/>
            </a:pPr>
            <a:endParaRPr lang="en-US" sz="1600" dirty="0" smtClean="0"/>
          </a:p>
          <a:p>
            <a:pPr marL="0" indent="0">
              <a:buFont typeface="Arial" panose="020B0604020202020204" pitchFamily="34" charset="0"/>
              <a:buNone/>
            </a:pPr>
            <a:endParaRPr lang="en-US" sz="1600" dirty="0" smtClean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1600" dirty="0" smtClean="0"/>
              <a:t>    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1600" dirty="0" smtClean="0"/>
              <a:t>                 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1600" dirty="0" smtClean="0"/>
              <a:t>    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1600" dirty="0" smtClean="0"/>
              <a:t>     </a:t>
            </a:r>
            <a:endParaRPr lang="en-US" sz="1600" dirty="0"/>
          </a:p>
        </p:txBody>
      </p:sp>
      <p:sp>
        <p:nvSpPr>
          <p:cNvPr id="6" name="TextBox 5"/>
          <p:cNvSpPr txBox="1"/>
          <p:nvPr/>
        </p:nvSpPr>
        <p:spPr>
          <a:xfrm>
            <a:off x="8421329" y="234499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0039498"/>
              </p:ext>
            </p:extLst>
          </p:nvPr>
        </p:nvGraphicFramePr>
        <p:xfrm>
          <a:off x="2562726" y="1671004"/>
          <a:ext cx="6605336" cy="497989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298032"/>
                <a:gridCol w="1469228"/>
                <a:gridCol w="1335848"/>
                <a:gridCol w="1502228"/>
              </a:tblGrid>
              <a:tr h="532442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  <a:effectLst/>
                        </a:rPr>
                        <a:t>Product manufactured: </a:t>
                      </a:r>
                      <a:r>
                        <a:rPr lang="en-GB" sz="1100" dirty="0" smtClean="0">
                          <a:solidFill>
                            <a:schemeClr val="tx1"/>
                          </a:solidFill>
                          <a:effectLst/>
                        </a:rPr>
                        <a:t>Praise</a:t>
                      </a:r>
                      <a:r>
                        <a:rPr lang="en-GB" sz="1100" baseline="0" dirty="0" smtClean="0">
                          <a:solidFill>
                            <a:schemeClr val="tx1"/>
                          </a:solidFill>
                          <a:effectLst/>
                        </a:rPr>
                        <a:t> shower Slippers</a:t>
                      </a:r>
                      <a:r>
                        <a:rPr lang="en-GB" sz="1100" dirty="0" smtClean="0">
                          <a:solidFill>
                            <a:schemeClr val="tx1"/>
                          </a:solidFill>
                          <a:effectLst/>
                        </a:rPr>
                        <a:t> (6402.99.90.00)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10" marR="50410" marT="0" marB="0"/>
                </a:tc>
                <a:tc gridSpan="3">
                  <a:txBody>
                    <a:bodyPr/>
                    <a:lstStyle/>
                    <a:p>
                      <a:pPr marL="45720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</a:rPr>
                        <a:t>Reference year: </a:t>
                      </a:r>
                      <a:r>
                        <a:rPr lang="en-GB" sz="1600" dirty="0" smtClean="0">
                          <a:solidFill>
                            <a:schemeClr val="tx1"/>
                          </a:solidFill>
                          <a:effectLst/>
                        </a:rPr>
                        <a:t>2016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 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10" marR="5041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68324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 dirty="0">
                          <a:solidFill>
                            <a:schemeClr val="tx1"/>
                          </a:solidFill>
                          <a:effectLst/>
                        </a:rPr>
                        <a:t>Description of raw materials</a:t>
                      </a:r>
                      <a:endParaRPr lang="en-US" sz="105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05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10" marR="5041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 b="1" dirty="0">
                          <a:solidFill>
                            <a:schemeClr val="tx1"/>
                          </a:solidFill>
                          <a:effectLst/>
                        </a:rPr>
                        <a:t>ECOWAS Customs Nomenclature Number</a:t>
                      </a:r>
                      <a:endParaRPr lang="en-US" sz="1050" b="1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b="1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05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10" marR="5041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 b="1" dirty="0">
                          <a:solidFill>
                            <a:schemeClr val="tx1"/>
                          </a:solidFill>
                          <a:effectLst/>
                        </a:rPr>
                        <a:t>Quantity utilised (in tons)</a:t>
                      </a:r>
                      <a:endParaRPr lang="en-US" sz="1050" b="1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b="1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05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10" marR="5041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 b="1" dirty="0">
                          <a:solidFill>
                            <a:schemeClr val="tx1"/>
                          </a:solidFill>
                          <a:effectLst/>
                        </a:rPr>
                        <a:t>Value on entry into factory (USD)</a:t>
                      </a:r>
                      <a:endParaRPr lang="en-US" sz="1050" b="1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b="1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05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10" marR="50410" marT="0" marB="0"/>
                </a:tc>
              </a:tr>
              <a:tr h="34796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  <a:effectLst/>
                        </a:rPr>
                        <a:t>A. </a:t>
                      </a:r>
                      <a:r>
                        <a:rPr lang="en-GB" sz="1000" u="sng" dirty="0">
                          <a:solidFill>
                            <a:schemeClr val="tx1"/>
                          </a:solidFill>
                          <a:effectLst/>
                        </a:rPr>
                        <a:t>Raw materials of foreign origin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10" marR="5041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10" marR="5041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10" marR="5041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10" marR="50410" marT="0" marB="0"/>
                </a:tc>
              </a:tr>
              <a:tr h="409944">
                <a:tc>
                  <a:txBody>
                    <a:bodyPr/>
                    <a:lstStyle/>
                    <a:p>
                      <a:pPr marL="342900" marR="0" lvl="0" indent="-3429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  <a:effectLst/>
                        </a:rPr>
                        <a:t>ETHYLENE VINYL ACETATE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45720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10" marR="50410" marT="0" marB="0"/>
                </a:tc>
                <a:tc>
                  <a:txBody>
                    <a:bodyPr/>
                    <a:lstStyle/>
                    <a:p>
                      <a:pPr marL="45720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chemeClr val="tx1"/>
                          </a:solidFill>
                          <a:effectLst/>
                        </a:rPr>
                        <a:t>3901.30.00</a:t>
                      </a:r>
                      <a:endParaRPr lang="en-US" sz="100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10" marR="50410" marT="0" marB="0"/>
                </a:tc>
                <a:tc>
                  <a:txBody>
                    <a:bodyPr/>
                    <a:lstStyle/>
                    <a:p>
                      <a:pPr marL="45720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  <a:effectLst/>
                        </a:rPr>
                        <a:t>1 161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10" marR="50410" marT="0" marB="0"/>
                </a:tc>
                <a:tc>
                  <a:txBody>
                    <a:bodyPr/>
                    <a:lstStyle/>
                    <a:p>
                      <a:pPr marL="45720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  <a:effectLst/>
                        </a:rPr>
                        <a:t>63,855.00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10" marR="50410" marT="0" marB="0"/>
                </a:tc>
              </a:tr>
              <a:tr h="409944">
                <a:tc>
                  <a:txBody>
                    <a:bodyPr/>
                    <a:lstStyle/>
                    <a:p>
                      <a:pPr marL="342900" marR="0" lvl="0" indent="-3429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  <a:effectLst/>
                        </a:rPr>
                        <a:t>PVC RESIN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45720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10" marR="50410" marT="0" marB="0"/>
                </a:tc>
                <a:tc>
                  <a:txBody>
                    <a:bodyPr/>
                    <a:lstStyle/>
                    <a:p>
                      <a:pPr marL="45720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chemeClr val="tx1"/>
                          </a:solidFill>
                          <a:effectLst/>
                        </a:rPr>
                        <a:t>3904.10.00</a:t>
                      </a:r>
                      <a:endParaRPr lang="en-US" sz="100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10" marR="50410" marT="0" marB="0"/>
                </a:tc>
                <a:tc>
                  <a:txBody>
                    <a:bodyPr/>
                    <a:lstStyle/>
                    <a:p>
                      <a:pPr marL="45720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chemeClr val="tx1"/>
                          </a:solidFill>
                          <a:effectLst/>
                        </a:rPr>
                        <a:t>200</a:t>
                      </a:r>
                      <a:endParaRPr lang="en-US" sz="100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10" marR="50410" marT="0" marB="0"/>
                </a:tc>
                <a:tc>
                  <a:txBody>
                    <a:bodyPr/>
                    <a:lstStyle/>
                    <a:p>
                      <a:pPr marL="45720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  <a:effectLst/>
                        </a:rPr>
                        <a:t>70,000.00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10" marR="50410" marT="0" marB="0"/>
                </a:tc>
              </a:tr>
              <a:tr h="409944">
                <a:tc>
                  <a:txBody>
                    <a:bodyPr/>
                    <a:lstStyle/>
                    <a:p>
                      <a:pPr marL="342900" marR="0" lvl="0" indent="-3429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  <a:effectLst/>
                        </a:rPr>
                        <a:t>DI OCTYL PHTHALATE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45720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10" marR="50410" marT="0" marB="0"/>
                </a:tc>
                <a:tc>
                  <a:txBody>
                    <a:bodyPr/>
                    <a:lstStyle/>
                    <a:p>
                      <a:pPr marL="45720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chemeClr val="tx1"/>
                          </a:solidFill>
                          <a:effectLst/>
                        </a:rPr>
                        <a:t>2917.32.00</a:t>
                      </a:r>
                      <a:endParaRPr lang="en-US" sz="100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45720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10" marR="50410" marT="0" marB="0"/>
                </a:tc>
                <a:tc>
                  <a:txBody>
                    <a:bodyPr/>
                    <a:lstStyle/>
                    <a:p>
                      <a:pPr marL="45720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chemeClr val="tx1"/>
                          </a:solidFill>
                          <a:effectLst/>
                        </a:rPr>
                        <a:t>80</a:t>
                      </a:r>
                      <a:endParaRPr lang="en-US" sz="100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45720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10" marR="50410" marT="0" marB="0"/>
                </a:tc>
                <a:tc>
                  <a:txBody>
                    <a:bodyPr/>
                    <a:lstStyle/>
                    <a:p>
                      <a:pPr marL="45720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  <a:effectLst/>
                        </a:rPr>
                        <a:t>16,800.00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45720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10" marR="50410" marT="0" marB="0"/>
                </a:tc>
              </a:tr>
              <a:tr h="34796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  <a:effectLst/>
                        </a:rPr>
                        <a:t>B. </a:t>
                      </a:r>
                      <a:r>
                        <a:rPr lang="en-GB" sz="1000" u="sng" dirty="0">
                          <a:solidFill>
                            <a:schemeClr val="tx1"/>
                          </a:solidFill>
                          <a:effectLst/>
                        </a:rPr>
                        <a:t>Raw materials of ECOWAS origin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10" marR="5041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10" marR="5041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10" marR="5041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10" marR="50410" marT="0" marB="0"/>
                </a:tc>
              </a:tr>
              <a:tr h="459614">
                <a:tc>
                  <a:txBody>
                    <a:bodyPr/>
                    <a:lstStyle/>
                    <a:p>
                      <a:pPr marL="342900" marR="0" lvl="0" indent="-3429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  <a:effectLst/>
                        </a:rPr>
                        <a:t>RUBBER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257175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10" marR="50410" marT="0" marB="0"/>
                </a:tc>
                <a:tc>
                  <a:txBody>
                    <a:bodyPr/>
                    <a:lstStyle/>
                    <a:p>
                      <a:pPr marL="45720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chemeClr val="tx1"/>
                          </a:solidFill>
                          <a:effectLst/>
                        </a:rPr>
                        <a:t>4001.29.00.00</a:t>
                      </a:r>
                      <a:endParaRPr lang="en-US" sz="100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10" marR="5041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chemeClr val="tx1"/>
                          </a:solidFill>
                          <a:effectLst/>
                        </a:rPr>
                        <a:t>             400</a:t>
                      </a:r>
                      <a:endParaRPr lang="en-US" sz="1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10" marR="5041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</a:rPr>
                        <a:t>               90,000.00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10" marR="50410" marT="0" marB="0"/>
                </a:tc>
              </a:tr>
              <a:tr h="459614">
                <a:tc>
                  <a:txBody>
                    <a:bodyPr/>
                    <a:lstStyle/>
                    <a:p>
                      <a:pPr marL="342900" marR="0" lvl="0" indent="-3429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  <a:effectLst/>
                        </a:rPr>
                        <a:t>ZINC OXYDE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10" marR="50410" marT="0" marB="0"/>
                </a:tc>
                <a:tc>
                  <a:txBody>
                    <a:bodyPr/>
                    <a:lstStyle/>
                    <a:p>
                      <a:pPr marL="45720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chemeClr val="tx1"/>
                          </a:solidFill>
                          <a:effectLst/>
                        </a:rPr>
                        <a:t>2817.00.00.00</a:t>
                      </a:r>
                      <a:endParaRPr lang="en-US" sz="100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10" marR="5041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chemeClr val="tx1"/>
                          </a:solidFill>
                          <a:effectLst/>
                        </a:rPr>
                        <a:t>               85</a:t>
                      </a:r>
                      <a:endParaRPr lang="en-US" sz="1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10" marR="5041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</a:rPr>
                        <a:t>               26,775.00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10" marR="50410" marT="0" marB="0"/>
                </a:tc>
              </a:tr>
              <a:tr h="459614">
                <a:tc>
                  <a:txBody>
                    <a:bodyPr/>
                    <a:lstStyle/>
                    <a:p>
                      <a:pPr marL="342900" marR="0" lvl="0" indent="-3429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  <a:effectLst/>
                        </a:rPr>
                        <a:t>CALCIUM CARBONATE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10" marR="50410" marT="0" marB="0"/>
                </a:tc>
                <a:tc>
                  <a:txBody>
                    <a:bodyPr/>
                    <a:lstStyle/>
                    <a:p>
                      <a:pPr marL="45720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chemeClr val="tx1"/>
                          </a:solidFill>
                          <a:effectLst/>
                        </a:rPr>
                        <a:t>2836.50.00.00</a:t>
                      </a:r>
                      <a:endParaRPr lang="en-US" sz="100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10" marR="5041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chemeClr val="tx1"/>
                          </a:solidFill>
                          <a:effectLst/>
                        </a:rPr>
                        <a:t>          1,400</a:t>
                      </a:r>
                      <a:endParaRPr lang="en-US" sz="1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10" marR="5041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</a:rPr>
                        <a:t>              210,000.00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10" marR="50410" marT="0" marB="0"/>
                </a:tc>
              </a:tr>
              <a:tr h="459614">
                <a:tc>
                  <a:txBody>
                    <a:bodyPr/>
                    <a:lstStyle/>
                    <a:p>
                      <a:pPr marL="342900" marR="0" lvl="0" indent="-3429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  <a:effectLst/>
                        </a:rPr>
                        <a:t>COALIN CLAY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10" marR="50410" marT="0" marB="0"/>
                </a:tc>
                <a:tc>
                  <a:txBody>
                    <a:bodyPr/>
                    <a:lstStyle/>
                    <a:p>
                      <a:pPr marL="45720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chemeClr val="tx1"/>
                          </a:solidFill>
                          <a:effectLst/>
                        </a:rPr>
                        <a:t>2836.50.00.00</a:t>
                      </a:r>
                      <a:endParaRPr lang="en-US" sz="100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10" marR="5041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chemeClr val="tx1"/>
                          </a:solidFill>
                          <a:effectLst/>
                        </a:rPr>
                        <a:t>            600</a:t>
                      </a:r>
                      <a:endParaRPr lang="en-US" sz="1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10" marR="5041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</a:rPr>
                        <a:t>             63,000.00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10" marR="5041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09508082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03585111"/>
              </p:ext>
            </p:extLst>
          </p:nvPr>
        </p:nvGraphicFramePr>
        <p:xfrm>
          <a:off x="2209801" y="71120"/>
          <a:ext cx="7467599" cy="641993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20613"/>
                <a:gridCol w="3507816"/>
                <a:gridCol w="3339170"/>
              </a:tblGrid>
              <a:tr h="277706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</a:rPr>
                        <a:t>NO</a:t>
                      </a:r>
                      <a:endParaRPr lang="en-US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</a:rPr>
                        <a:t>QUESTIONS</a:t>
                      </a:r>
                      <a:endParaRPr lang="en-US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</a:rPr>
                        <a:t>ANSWERS</a:t>
                      </a:r>
                      <a:endParaRPr lang="en-US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555414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</a:rPr>
                        <a:t>1</a:t>
                      </a:r>
                      <a:endParaRPr lang="en-US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kumimoji="0" lang="en-US" sz="16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There are how many types RO</a:t>
                      </a:r>
                      <a:endParaRPr lang="en-US" sz="1100" b="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277706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</a:rPr>
                        <a:t>2</a:t>
                      </a:r>
                      <a:endParaRPr lang="en-US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kumimoji="0" lang="en-US" sz="14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Proof of Human nationality is passbook, what is the proof of trade in goods’ origin?</a:t>
                      </a:r>
                      <a:endParaRPr lang="en-US" sz="1050" b="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716781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b="0">
                          <a:effectLst/>
                        </a:rPr>
                        <a:t>3</a:t>
                      </a:r>
                      <a:endParaRPr lang="en-US" sz="1600" b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en-US" sz="1600" b="0" dirty="0" smtClean="0">
                        <a:effectLst/>
                        <a:latin typeface="Arial"/>
                        <a:ea typeface="Times New Roman"/>
                      </a:endParaRPr>
                    </a:p>
                    <a:p>
                      <a:pPr marL="0" marR="0" algn="just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b="0" dirty="0" smtClean="0">
                          <a:effectLst/>
                          <a:latin typeface="Arial"/>
                          <a:ea typeface="Times New Roman"/>
                        </a:rPr>
                        <a:t>Give </a:t>
                      </a:r>
                      <a:r>
                        <a:rPr lang="en-US" sz="1600" b="0" dirty="0">
                          <a:effectLst/>
                          <a:latin typeface="Arial"/>
                          <a:ea typeface="Times New Roman"/>
                        </a:rPr>
                        <a:t>any Origin </a:t>
                      </a:r>
                      <a:r>
                        <a:rPr lang="en-US" sz="1600" b="0" dirty="0" smtClean="0">
                          <a:effectLst/>
                          <a:latin typeface="Arial"/>
                          <a:ea typeface="Times New Roman"/>
                        </a:rPr>
                        <a:t>criteria.</a:t>
                      </a:r>
                      <a:endParaRPr lang="en-US" sz="1600" b="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555414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</a:rPr>
                        <a:t>4</a:t>
                      </a:r>
                      <a:endParaRPr lang="en-US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400" b="0" dirty="0">
                          <a:effectLst/>
                          <a:latin typeface="Arial"/>
                          <a:ea typeface="Times New Roman"/>
                        </a:rPr>
                        <a:t>What are </a:t>
                      </a:r>
                      <a:r>
                        <a:rPr lang="en-US" sz="1400" b="0" dirty="0" smtClean="0">
                          <a:effectLst/>
                          <a:latin typeface="Arial"/>
                          <a:ea typeface="Times New Roman"/>
                        </a:rPr>
                        <a:t>the principles </a:t>
                      </a:r>
                      <a:r>
                        <a:rPr lang="en-US" sz="1400" b="0" dirty="0">
                          <a:effectLst/>
                          <a:latin typeface="Arial"/>
                          <a:ea typeface="Times New Roman"/>
                        </a:rPr>
                        <a:t>for proof of Origin?</a:t>
                      </a:r>
                      <a:endParaRPr lang="en-US" sz="1400" b="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555414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</a:rPr>
                        <a:t>5</a:t>
                      </a:r>
                      <a:endParaRPr lang="en-US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kumimoji="0" lang="en-US" sz="16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Name any 2 products suited under the wholly obtained criteria.</a:t>
                      </a:r>
                      <a:endParaRPr lang="en-US" sz="1100" b="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833120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</a:rPr>
                        <a:t>6</a:t>
                      </a:r>
                      <a:endParaRPr lang="en-US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kumimoji="0" lang="en-US" sz="16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Distinguish Preferential and Non-Preferential Rules of Origin</a:t>
                      </a:r>
                      <a:endParaRPr lang="en-US" sz="1100" b="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en-US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555414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</a:rPr>
                        <a:t>7</a:t>
                      </a:r>
                      <a:endParaRPr lang="en-US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400" b="0" dirty="0" smtClean="0">
                          <a:effectLst/>
                          <a:latin typeface="Arial"/>
                          <a:ea typeface="Times New Roman"/>
                        </a:rPr>
                        <a:t>Rules </a:t>
                      </a:r>
                      <a:r>
                        <a:rPr lang="en-US" sz="1400" b="0" dirty="0">
                          <a:effectLst/>
                          <a:latin typeface="Arial"/>
                          <a:ea typeface="Times New Roman"/>
                        </a:rPr>
                        <a:t>of Origin is designed to identify the citizenship of cargos</a:t>
                      </a:r>
                      <a:endParaRPr lang="en-US" sz="1400" b="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400" b="0" dirty="0">
                          <a:effectLst/>
                          <a:latin typeface="Arial"/>
                          <a:ea typeface="Times New Roman"/>
                        </a:rPr>
                        <a:t>True/False</a:t>
                      </a:r>
                      <a:endParaRPr lang="en-US" sz="1400" b="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833120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</a:rPr>
                        <a:t>8</a:t>
                      </a:r>
                      <a:endParaRPr lang="en-US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200" b="1" dirty="0">
                          <a:effectLst/>
                          <a:latin typeface="Arial"/>
                          <a:ea typeface="Times New Roman"/>
                        </a:rPr>
                        <a:t>RO Agreement is administered by the World Customs Organization (WCO)</a:t>
                      </a:r>
                      <a:endParaRPr lang="en-US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200" b="1" dirty="0">
                          <a:effectLst/>
                          <a:latin typeface="Arial"/>
                          <a:ea typeface="Times New Roman"/>
                        </a:rPr>
                        <a:t>True/False</a:t>
                      </a:r>
                      <a:endParaRPr lang="en-US" sz="12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marL="0" marR="0" algn="just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200" b="1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555414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</a:rPr>
                        <a:t>9</a:t>
                      </a:r>
                      <a:endParaRPr lang="en-US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400" b="0" dirty="0">
                          <a:effectLst/>
                          <a:latin typeface="Arial"/>
                          <a:ea typeface="Times New Roman"/>
                        </a:rPr>
                        <a:t>Animals raised in an importing country fall under sufficiently transform criteria</a:t>
                      </a:r>
                      <a:endParaRPr lang="en-US" sz="1400" b="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400" b="0" dirty="0">
                          <a:effectLst/>
                          <a:latin typeface="Arial"/>
                          <a:ea typeface="Times New Roman"/>
                        </a:rPr>
                        <a:t>True/False</a:t>
                      </a:r>
                      <a:endParaRPr lang="en-US" sz="1400" b="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555414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</a:rPr>
                        <a:t>10</a:t>
                      </a:r>
                      <a:endParaRPr lang="en-US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400" b="0" dirty="0">
                          <a:effectLst/>
                          <a:latin typeface="Arial"/>
                          <a:ea typeface="Times New Roman"/>
                        </a:rPr>
                        <a:t>The criteria of Value Added are for change of tariff heading.</a:t>
                      </a:r>
                      <a:endParaRPr lang="en-US" sz="1400" b="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400" b="0" dirty="0">
                          <a:effectLst/>
                          <a:latin typeface="Arial"/>
                          <a:ea typeface="Times New Roman"/>
                        </a:rPr>
                        <a:t>True/False</a:t>
                      </a:r>
                      <a:endParaRPr lang="en-US" sz="1400" b="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64572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5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150854"/>
          </a:xfrm>
        </p:spPr>
        <p:txBody>
          <a:bodyPr/>
          <a:lstStyle/>
          <a:p>
            <a:pPr algn="ctr"/>
            <a:r>
              <a:rPr lang="en-US" dirty="0" smtClean="0"/>
              <a:t> 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WHAT IS THE LEGAL BASIS OF RO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53979" y="1515980"/>
            <a:ext cx="10515600" cy="4673014"/>
          </a:xfrm>
          <a:noFill/>
        </p:spPr>
        <p:txBody>
          <a:bodyPr>
            <a:normAutofit fontScale="92500" lnSpcReduction="10000"/>
          </a:bodyPr>
          <a:lstStyle/>
          <a:p>
            <a:pPr>
              <a:buFont typeface="Wingdings" panose="05000000000000000000" pitchFamily="2" charset="2"/>
              <a:buChar char="§"/>
            </a:pPr>
            <a:r>
              <a:rPr lang="en-US" sz="3600" dirty="0" smtClean="0"/>
              <a:t> </a:t>
            </a:r>
            <a:r>
              <a:rPr lang="en-US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Articles 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I, II, </a:t>
            </a:r>
            <a:r>
              <a:rPr lang="en-US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III and XI  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of GATT </a:t>
            </a:r>
            <a:r>
              <a:rPr lang="en-US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1994 (MFN)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Article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VI of GATT </a:t>
            </a:r>
            <a:r>
              <a:rPr lang="en-US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1994 (</a:t>
            </a:r>
            <a:r>
              <a:rPr lang="en-US" sz="3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adcd</a:t>
            </a:r>
            <a:r>
              <a:rPr lang="en-US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Article XIX of GATT </a:t>
            </a:r>
            <a:r>
              <a:rPr lang="en-US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1994 (</a:t>
            </a:r>
            <a:r>
              <a:rPr lang="en-US" sz="3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sgm</a:t>
            </a:r>
            <a:r>
              <a:rPr lang="en-US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Article IX of GATT </a:t>
            </a:r>
            <a:r>
              <a:rPr lang="en-US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1994 &amp; Annex II  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Accession to WTO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Ratification of ECOWAS’ ETLS protocol, 2003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3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ACP, AGOA agreements, etc.</a:t>
            </a:r>
          </a:p>
          <a:p>
            <a:pPr marL="0" indent="0">
              <a:buNone/>
            </a:pPr>
            <a:r>
              <a:rPr lang="en-US" sz="4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indent="0" algn="ctr">
              <a:buNone/>
            </a:pPr>
            <a:r>
              <a:rPr lang="en-US" dirty="0" smtClean="0">
                <a:solidFill>
                  <a:srgbClr val="FF0000"/>
                </a:solidFill>
              </a:rPr>
              <a:t>      </a:t>
            </a:r>
            <a:endParaRPr lang="en-US" dirty="0" smtClean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872766" y="6375042"/>
            <a:ext cx="4893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964910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5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127483"/>
          </a:xfrm>
        </p:spPr>
        <p:txBody>
          <a:bodyPr>
            <a:normAutofit/>
          </a:bodyPr>
          <a:lstStyle/>
          <a:p>
            <a:pPr algn="ctr"/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CATEGORIES OF RO</a:t>
            </a: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noFill/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3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3600" dirty="0"/>
          </a:p>
          <a:p>
            <a:pPr marL="0" indent="0" algn="ctr">
              <a:buNone/>
            </a:pPr>
            <a:endParaRPr lang="en-US" sz="3600" dirty="0" smtClean="0"/>
          </a:p>
          <a:p>
            <a:pPr marL="0" indent="0">
              <a:buNone/>
            </a:pPr>
            <a:endParaRPr lang="en-US" sz="3600" dirty="0"/>
          </a:p>
        </p:txBody>
      </p:sp>
      <p:sp>
        <p:nvSpPr>
          <p:cNvPr id="4" name="TextBox 3"/>
          <p:cNvSpPr txBox="1"/>
          <p:nvPr/>
        </p:nvSpPr>
        <p:spPr>
          <a:xfrm>
            <a:off x="5872766" y="6375042"/>
            <a:ext cx="4893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6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38385" y="4184542"/>
            <a:ext cx="4076056" cy="523220"/>
          </a:xfrm>
          <a:prstGeom prst="rect">
            <a:avLst/>
          </a:prstGeom>
          <a:noFill/>
          <a:ln>
            <a:solidFill>
              <a:schemeClr val="accent1">
                <a:shade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Preferential Rules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122265" y="4341661"/>
            <a:ext cx="4052014" cy="584775"/>
          </a:xfrm>
          <a:prstGeom prst="rect">
            <a:avLst/>
          </a:prstGeom>
          <a:noFill/>
          <a:ln>
            <a:solidFill>
              <a:schemeClr val="accent1">
                <a:shade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Non-Preferential Rules </a:t>
            </a:r>
            <a:endParaRPr lang="en-US" sz="3200" dirty="0"/>
          </a:p>
        </p:txBody>
      </p:sp>
      <p:sp>
        <p:nvSpPr>
          <p:cNvPr id="9" name="TextBox 8"/>
          <p:cNvSpPr txBox="1"/>
          <p:nvPr/>
        </p:nvSpPr>
        <p:spPr>
          <a:xfrm>
            <a:off x="3905572" y="2030390"/>
            <a:ext cx="3812583" cy="707886"/>
          </a:xfrm>
          <a:prstGeom prst="rect">
            <a:avLst/>
          </a:prstGeom>
          <a:noFill/>
          <a:ln>
            <a:solidFill>
              <a:schemeClr val="accent1">
                <a:shade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/>
              <a:t>Rules of Origin</a:t>
            </a:r>
            <a:endParaRPr lang="en-US" sz="4000" dirty="0"/>
          </a:p>
        </p:txBody>
      </p:sp>
      <p:sp>
        <p:nvSpPr>
          <p:cNvPr id="10" name="Right Arrow 9"/>
          <p:cNvSpPr/>
          <p:nvPr/>
        </p:nvSpPr>
        <p:spPr>
          <a:xfrm rot="7591826">
            <a:off x="3241888" y="3137026"/>
            <a:ext cx="1476688" cy="816835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ight Arrow 10"/>
          <p:cNvSpPr/>
          <p:nvPr/>
        </p:nvSpPr>
        <p:spPr>
          <a:xfrm rot="2818635">
            <a:off x="7076468" y="3185370"/>
            <a:ext cx="1532697" cy="822334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4436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5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47210"/>
          </a:xfrm>
        </p:spPr>
        <p:txBody>
          <a:bodyPr>
            <a:normAutofit/>
          </a:bodyPr>
          <a:lstStyle/>
          <a:p>
            <a:pPr algn="ctr"/>
            <a:r>
              <a:rPr lang="en-US" sz="4000" b="1" dirty="0" smtClean="0"/>
              <a:t>WHAT RULES OF ORIGIN DOES NOT COVER?</a:t>
            </a:r>
            <a:endParaRPr lang="en-US" sz="4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146219"/>
            <a:ext cx="10515600" cy="4992107"/>
          </a:xfrm>
          <a:noFill/>
        </p:spPr>
        <p:txBody>
          <a:bodyPr/>
          <a:lstStyle/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Picture 3" descr="Rules of Origin for Trade in Goods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4710" y="1146219"/>
            <a:ext cx="7328079" cy="4417454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5872766" y="6375042"/>
            <a:ext cx="4893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7</a:t>
            </a:r>
          </a:p>
        </p:txBody>
      </p:sp>
    </p:spTree>
    <p:extLst>
      <p:ext uri="{BB962C8B-B14F-4D97-AF65-F5344CB8AC3E}">
        <p14:creationId xmlns:p14="http://schemas.microsoft.com/office/powerpoint/2010/main" val="1454950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4181</TotalTime>
  <Words>3635</Words>
  <Application>Microsoft Office PowerPoint</Application>
  <PresentationFormat>Widescreen</PresentationFormat>
  <Paragraphs>1272</Paragraphs>
  <Slides>67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67</vt:i4>
      </vt:variant>
    </vt:vector>
  </HeadingPairs>
  <TitlesOfParts>
    <vt:vector size="73" baseType="lpstr">
      <vt:lpstr>Arial</vt:lpstr>
      <vt:lpstr>Calibri</vt:lpstr>
      <vt:lpstr>Calibri Light</vt:lpstr>
      <vt:lpstr>Times New Roman</vt:lpstr>
      <vt:lpstr>Wingdings</vt:lpstr>
      <vt:lpstr>Office Theme</vt:lpstr>
      <vt:lpstr>MODULE III  RULES OF ORIGIN </vt:lpstr>
      <vt:lpstr>OUTLINE</vt:lpstr>
      <vt:lpstr>OBJECTIVES</vt:lpstr>
      <vt:lpstr>INTRODUCTION</vt:lpstr>
      <vt:lpstr>INTRODUCTION cont.</vt:lpstr>
      <vt:lpstr>INTRODUCTION cont.</vt:lpstr>
      <vt:lpstr> WHAT IS THE LEGAL BASIS OF RO?</vt:lpstr>
      <vt:lpstr>CATEGORIES OF RO</vt:lpstr>
      <vt:lpstr>WHAT RULES OF ORIGIN DOES NOT COVER?</vt:lpstr>
      <vt:lpstr> WHAT RULES OF ORIGIN DOES NOT COVER? CONT.</vt:lpstr>
      <vt:lpstr>PROOF OF ORIGIN</vt:lpstr>
      <vt:lpstr>ECOWAS’ CERTIFICATE OF ORIGIN (SAMPLE)</vt:lpstr>
      <vt:lpstr>PRINCIPLES FOR PROOF OF ORIGIN</vt:lpstr>
      <vt:lpstr>PRINCIPLES FOR PROOF OF ORIGIN cont.</vt:lpstr>
      <vt:lpstr>NO CO REQUIREMENT IMPORTS</vt:lpstr>
      <vt:lpstr>WHAT IS PREFERENTIAL RO?</vt:lpstr>
      <vt:lpstr>WHY USED PREFERENTIAL RO?</vt:lpstr>
      <vt:lpstr>WHY USE PREFERENTIAL RO? Cont.</vt:lpstr>
      <vt:lpstr>WHAT IS NON-PREFERENTIAL RO?</vt:lpstr>
      <vt:lpstr>WHY USE NON-PREFERENTIAL  RO?</vt:lpstr>
      <vt:lpstr>ORIGIN CONFERRING CRITERIA</vt:lpstr>
      <vt:lpstr>WHAT IS WHOLLY OBTAINED?</vt:lpstr>
      <vt:lpstr>WHAT IS WHOLLY OBTAINED? Cont.</vt:lpstr>
      <vt:lpstr>WHAT IS WHOLLY OBTAINED? Cont.</vt:lpstr>
      <vt:lpstr>WHAT IS WHOLLY OBTAINED? Cont.</vt:lpstr>
      <vt:lpstr>EXAMPLES  OF WHOLLY OBTAINED</vt:lpstr>
      <vt:lpstr>EXAMPLES  OF WHOLLY OBTAINED Cont.</vt:lpstr>
      <vt:lpstr>EXAMPLES  OF WHOLLY OBTAINED Cont.</vt:lpstr>
      <vt:lpstr>EXAMPLES  OF WHOLLY OBTAINED Cont.</vt:lpstr>
      <vt:lpstr>EXAMPLES  OF WHOLLY OBTAINED Cont.</vt:lpstr>
      <vt:lpstr>EXAMPLES  OF WHOLLY OBTAINED Cont.</vt:lpstr>
      <vt:lpstr>EXAMPLES  OF WHOLLY OBTAINED Cont.</vt:lpstr>
      <vt:lpstr>EXAMPLES  OF WHOLLY OBTAINED Cont.</vt:lpstr>
      <vt:lpstr>EXAMPLES  OF WHOLLY OBTAINED Cont.</vt:lpstr>
      <vt:lpstr>EXAMPLES  OF WHOLLY OBTAINED Cont.</vt:lpstr>
      <vt:lpstr>EXAMPLES  OF WHOLLY OBTAINED Cont.</vt:lpstr>
      <vt:lpstr>WP’S FARMULA.</vt:lpstr>
      <vt:lpstr>SUBSTANTIAL TRANSFORMATION CRITERION</vt:lpstr>
      <vt:lpstr>SUBSTANTIAL TRANSFORMATION CRITERION cont.</vt:lpstr>
      <vt:lpstr>WHAT IS CHANGE OF TARIFF CLASSIFICATION?</vt:lpstr>
      <vt:lpstr>CHANGE OF TARIFF HEADING CRITERION (CTC) </vt:lpstr>
      <vt:lpstr>CHANGE OF TARIFF HEADING CRITERION (CTC)  Cont.</vt:lpstr>
      <vt:lpstr>CTC’S FORMULA</vt:lpstr>
      <vt:lpstr>HOW DOES VALUE ADDED WORKS?</vt:lpstr>
      <vt:lpstr>VA’S FORMULA </vt:lpstr>
      <vt:lpstr>HOW DOES VALUE ADDED WORKS? Cont.</vt:lpstr>
      <vt:lpstr>VALUE ADDED CRITERION</vt:lpstr>
      <vt:lpstr>MANUFACTURING OR PROCESSING OPERATIONS</vt:lpstr>
      <vt:lpstr>WHAT IS MINIMAL OPERATIONS?</vt:lpstr>
      <vt:lpstr> MINIMAL OPERATIONS, NO ORIGIN CONFERED</vt:lpstr>
      <vt:lpstr> MINIMAL OPERATIONS, NO ORIGIN CONFERED cont.</vt:lpstr>
      <vt:lpstr> MINIMAL OPERATIONS, NO ORIGIN CONFERED cont.</vt:lpstr>
      <vt:lpstr> MINIMAL OPERATIONS, NO ORIGIN CONFERED cont.</vt:lpstr>
      <vt:lpstr> DE MIMIMIS OR TOLERANCE RULE</vt:lpstr>
      <vt:lpstr> ROLLING-UP” OF PREFERENTIAL STATUS METHOD </vt:lpstr>
      <vt:lpstr> ROLLING-UP” OF PREFERENTIAL STATUS METHOD cont.</vt:lpstr>
      <vt:lpstr> ROLLING-UP” OF PREFERENTIAL STATUS METHOD cont.</vt:lpstr>
      <vt:lpstr> ROLLING-UP” OF PREFERENTIAL STATUS METHOD cont.</vt:lpstr>
      <vt:lpstr> DONOR COUNTRY CONTENT</vt:lpstr>
      <vt:lpstr> TRANSPORT CONDITIONS</vt:lpstr>
      <vt:lpstr> TRANSPORT CONDITIONS cont.</vt:lpstr>
      <vt:lpstr> SUMMARY</vt:lpstr>
      <vt:lpstr> SUMMARY  cont.</vt:lpstr>
      <vt:lpstr>PowerPoint Presentation</vt:lpstr>
      <vt:lpstr> EXERCISE # 1</vt:lpstr>
      <vt:lpstr> EXERCISE # 2</vt:lpstr>
      <vt:lpstr>PowerPoint Presentation</vt:lpstr>
    </vt:vector>
  </TitlesOfParts>
  <Company>Massachusetts Institute of Technology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Habib</dc:creator>
  <cp:lastModifiedBy>Nyounkpao Funnebo</cp:lastModifiedBy>
  <cp:revision>322</cp:revision>
  <dcterms:created xsi:type="dcterms:W3CDTF">2017-01-14T21:20:37Z</dcterms:created>
  <dcterms:modified xsi:type="dcterms:W3CDTF">2017-05-31T10:33:47Z</dcterms:modified>
</cp:coreProperties>
</file>