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3" r:id="rId4"/>
    <p:sldId id="265" r:id="rId5"/>
    <p:sldId id="276" r:id="rId6"/>
    <p:sldId id="259" r:id="rId7"/>
    <p:sldId id="261" r:id="rId8"/>
    <p:sldId id="260" r:id="rId9"/>
    <p:sldId id="263" r:id="rId10"/>
    <p:sldId id="279" r:id="rId11"/>
    <p:sldId id="264" r:id="rId12"/>
    <p:sldId id="294" r:id="rId13"/>
    <p:sldId id="277" r:id="rId14"/>
    <p:sldId id="278" r:id="rId15"/>
    <p:sldId id="267" r:id="rId16"/>
    <p:sldId id="270" r:id="rId17"/>
    <p:sldId id="287" r:id="rId18"/>
    <p:sldId id="268" r:id="rId19"/>
    <p:sldId id="300" r:id="rId20"/>
    <p:sldId id="303" r:id="rId21"/>
    <p:sldId id="304" r:id="rId22"/>
    <p:sldId id="266" r:id="rId23"/>
    <p:sldId id="288" r:id="rId24"/>
    <p:sldId id="301" r:id="rId25"/>
    <p:sldId id="302" r:id="rId26"/>
    <p:sldId id="305" r:id="rId27"/>
    <p:sldId id="311" r:id="rId28"/>
    <p:sldId id="312" r:id="rId29"/>
    <p:sldId id="306" r:id="rId30"/>
    <p:sldId id="307" r:id="rId31"/>
    <p:sldId id="281" r:id="rId32"/>
    <p:sldId id="308" r:id="rId33"/>
    <p:sldId id="313" r:id="rId34"/>
    <p:sldId id="314" r:id="rId35"/>
    <p:sldId id="316" r:id="rId36"/>
    <p:sldId id="315" r:id="rId37"/>
    <p:sldId id="317" r:id="rId38"/>
    <p:sldId id="318" r:id="rId39"/>
    <p:sldId id="319" r:id="rId40"/>
    <p:sldId id="309" r:id="rId41"/>
    <p:sldId id="320" r:id="rId42"/>
    <p:sldId id="321" r:id="rId43"/>
    <p:sldId id="322" r:id="rId44"/>
    <p:sldId id="295" r:id="rId45"/>
    <p:sldId id="323" r:id="rId46"/>
    <p:sldId id="324" r:id="rId47"/>
    <p:sldId id="325" r:id="rId48"/>
    <p:sldId id="326" r:id="rId49"/>
    <p:sldId id="327" r:id="rId50"/>
    <p:sldId id="269" r:id="rId51"/>
    <p:sldId id="286" r:id="rId52"/>
    <p:sldId id="271" r:id="rId53"/>
    <p:sldId id="328" r:id="rId54"/>
    <p:sldId id="298" r:id="rId55"/>
    <p:sldId id="291" r:id="rId56"/>
    <p:sldId id="297" r:id="rId57"/>
    <p:sldId id="329" r:id="rId58"/>
    <p:sldId id="290" r:id="rId59"/>
    <p:sldId id="330" r:id="rId60"/>
    <p:sldId id="331" r:id="rId61"/>
    <p:sldId id="332" r:id="rId62"/>
    <p:sldId id="333" r:id="rId63"/>
    <p:sldId id="334" r:id="rId64"/>
    <p:sldId id="335" r:id="rId65"/>
    <p:sldId id="338" r:id="rId66"/>
    <p:sldId id="337" r:id="rId6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660"/>
  </p:normalViewPr>
  <p:slideViewPr>
    <p:cSldViewPr snapToGrid="0">
      <p:cViewPr varScale="1">
        <p:scale>
          <a:sx n="46" d="100"/>
          <a:sy n="46" d="100"/>
        </p:scale>
        <p:origin x="624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0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0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6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8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3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8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4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1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36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7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8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D4D7E-261C-4B08-A279-BD862CEDB6A5}" type="datetimeFigureOut">
              <a:rPr lang="en-US" smtClean="0"/>
              <a:pPr/>
              <a:t>7/4/2017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14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75075" y="965915"/>
            <a:ext cx="10058402" cy="2743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MODULE II</a:t>
            </a:r>
            <a:b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INCOTERMS &amp; COMMERCIAL LAW</a:t>
            </a:r>
            <a:endParaRPr 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5075" y="4368954"/>
            <a:ext cx="10058402" cy="16557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Presented by: The Training Team</a:t>
            </a:r>
            <a:endParaRPr lang="en-US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075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Incoterms are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series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internationally recognized standardized trade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published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International Chamber of Commerce (ICC)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and widely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used in international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sales.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They cover issues like who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what, who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pays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and when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in the goods passes from seller to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buyer. Also, when delivery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occurs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as well as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matters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such as insurance, export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clearance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the division of other costs pertaining to the delivery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hese are determinant factors in the valuation process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of goods. Hence, brokers need to be knowledgeable of incoterms.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79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572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BRIEF </a:t>
            </a:r>
            <a:r>
              <a:rPr lang="en-US" sz="3600" dirty="0"/>
              <a:t>HISTORY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3772" y="1432220"/>
            <a:ext cx="10515600" cy="5308821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 ICC introduced Incoterms in 1936 &amp; are revised every 10 years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/>
              <a:t>They were 13, but now simplified to 11 terms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dirty="0"/>
              <a:t> Incoterms comprises 3 English language letters </a:t>
            </a:r>
            <a:r>
              <a:rPr lang="en-US" dirty="0" smtClean="0"/>
              <a:t>acronym 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The current version is Incoterms 2010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 Exclusively used in sales/purchase contract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Updated to reflect current trade practice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dirty="0"/>
              <a:t> </a:t>
            </a:r>
            <a:r>
              <a:rPr lang="en-US" dirty="0" smtClean="0"/>
              <a:t>Written to reflect rather than dictate trade practice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/>
              <a:t> Always accompanied by a geographic place </a:t>
            </a:r>
            <a:r>
              <a:rPr lang="en-US" dirty="0" smtClean="0"/>
              <a:t>(the </a:t>
            </a:r>
            <a:r>
              <a:rPr lang="en-US" dirty="0"/>
              <a:t>more precise the be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better).</a:t>
            </a:r>
            <a:endParaRPr lang="en-US" dirty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 smtClean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 smtClean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 smtClean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3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338953" cy="763031"/>
          </a:xfrm>
        </p:spPr>
        <p:txBody>
          <a:bodyPr>
            <a:normAutofit/>
          </a:bodyPr>
          <a:lstStyle/>
          <a:p>
            <a:r>
              <a:rPr lang="en-US" sz="3600" dirty="0" smtClean="0"/>
              <a:t>          TABULAR SUMMARY -INCOTERMS</a:t>
            </a:r>
            <a:endParaRPr lang="en-US" sz="36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0432611"/>
              </p:ext>
            </p:extLst>
          </p:nvPr>
        </p:nvGraphicFramePr>
        <p:xfrm>
          <a:off x="1238490" y="1232707"/>
          <a:ext cx="8368498" cy="50002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55913"/>
                <a:gridCol w="972658"/>
                <a:gridCol w="587234"/>
                <a:gridCol w="554151"/>
                <a:gridCol w="587234"/>
                <a:gridCol w="521066"/>
                <a:gridCol w="521066"/>
                <a:gridCol w="575655"/>
                <a:gridCol w="521066"/>
                <a:gridCol w="597987"/>
                <a:gridCol w="587234"/>
                <a:gridCol w="587234"/>
              </a:tblGrid>
              <a:tr h="8022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SPECIFICATIONS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Departure from ware-house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transportation</a:t>
                      </a:r>
                      <a:b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not paid by</a:t>
                      </a:r>
                      <a:b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seller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transportation paid by the seller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Shipping charges paid by the seller until reaching destination point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Incoterm /</a:t>
                      </a:r>
                      <a:b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EXW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FCA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CIP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CIF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CPT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CIP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DAP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DDP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098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Packaging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9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Loading from warehouse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98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Pre-carriage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9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Export customs clearance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9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Handling at departure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9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Main transportation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9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Transportation insurance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S*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S*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S*</a:t>
                      </a:r>
                      <a:endParaRPr lang="en-US" sz="12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rgbClr val="FFFF00"/>
                    </a:solidFill>
                  </a:tcPr>
                </a:tc>
              </a:tr>
              <a:tr h="2098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Handling at arrival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9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Import customs clearance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098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Post-carriage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1980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Unloading into warehouse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060" marR="67060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921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74307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DOs OF INCOTERMS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712" y="1851949"/>
            <a:ext cx="10467708" cy="4835929"/>
          </a:xfrm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Divide costs, risks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responsibilities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sellers and buyers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Guide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or the other party into subsidiary contracts required to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fulfill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designated tasks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such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contracts of carriage and contracts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insurance.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en-US" dirty="0" smtClean="0"/>
              <a:t> </a:t>
            </a:r>
            <a:endParaRPr lang="en-US" dirty="0"/>
          </a:p>
          <a:p>
            <a:pPr marL="0" indent="0" algn="just">
              <a:lnSpc>
                <a:spcPct val="110000"/>
              </a:lnSpc>
              <a:buNone/>
            </a:pPr>
            <a:endParaRPr lang="en-US" dirty="0" smtClean="0"/>
          </a:p>
          <a:p>
            <a:pPr marL="0" indent="0" algn="just">
              <a:lnSpc>
                <a:spcPct val="110000"/>
              </a:lnSpc>
              <a:buNone/>
            </a:pPr>
            <a:endParaRPr lang="en-US" dirty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 smtClean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 smtClean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14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686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DON’Ts OF INCOTERMS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8712" y="1379057"/>
            <a:ext cx="10515600" cy="5308821"/>
          </a:xfrm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 passage of title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Address recognition of revenue.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Address remedies for breach of contract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Address more than one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drop shipments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Note: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They are not law, but they must be specified in order to apply.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Not All inclusive, they cannot address such issues as customary </a:t>
            </a: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operations of carriers, ports, trades, government regulations, etc. </a:t>
            </a: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endParaRPr lang="en-US" dirty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 smtClean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 smtClean="0"/>
          </a:p>
          <a:p>
            <a:pPr algn="just">
              <a:lnSpc>
                <a:spcPct val="110000"/>
              </a:lnSpc>
              <a:buFont typeface="Wingdings" panose="05000000000000000000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34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TERMS </a:t>
            </a:r>
            <a:r>
              <a:rPr lang="en-US" sz="3600" dirty="0"/>
              <a:t>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51480"/>
            <a:ext cx="10515600" cy="4841049"/>
          </a:xfrm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Incoterms are organized into: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6474542" y="2261444"/>
            <a:ext cx="3790335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3 PARTS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Part I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Part II</a:t>
            </a:r>
          </a:p>
          <a:p>
            <a:pPr marL="514350" indent="-514350">
              <a:buAutoNum type="arabicPeriod"/>
            </a:pPr>
            <a:r>
              <a:rPr lang="en-US" sz="2800" dirty="0" smtClean="0"/>
              <a:t>Part II</a:t>
            </a:r>
          </a:p>
          <a:p>
            <a:pPr marL="514350" indent="-514350">
              <a:buAutoNum type="arabicPeriod"/>
            </a:pP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072706" y="2261443"/>
            <a:ext cx="4917597" cy="22467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 </a:t>
            </a:r>
            <a:r>
              <a:rPr lang="en-US" sz="2800" dirty="0" smtClean="0"/>
              <a:t>     4 TERMS GROUPS (b4 2010)</a:t>
            </a:r>
          </a:p>
          <a:p>
            <a:pPr marL="457200" indent="-457200">
              <a:buAutoNum type="arabicPeriod"/>
            </a:pPr>
            <a:r>
              <a:rPr lang="en-US" sz="2800" dirty="0" smtClean="0"/>
              <a:t>Departure (E)</a:t>
            </a:r>
          </a:p>
          <a:p>
            <a:pPr marL="457200" indent="-457200">
              <a:buAutoNum type="arabicPeriod"/>
            </a:pPr>
            <a:r>
              <a:rPr lang="en-US" sz="2800" dirty="0" smtClean="0"/>
              <a:t>Main Carriage unpaid (C)</a:t>
            </a:r>
          </a:p>
          <a:p>
            <a:pPr marL="457200" indent="-457200">
              <a:buAutoNum type="arabicPeriod" startAt="3"/>
            </a:pPr>
            <a:r>
              <a:rPr lang="en-US" sz="2800" dirty="0" smtClean="0"/>
              <a:t>Main Carriage Paid (F)</a:t>
            </a:r>
          </a:p>
          <a:p>
            <a:pPr marL="457200" indent="-457200">
              <a:buAutoNum type="arabicPeriod" startAt="3"/>
            </a:pPr>
            <a:r>
              <a:rPr lang="en-US" sz="2800" dirty="0" smtClean="0"/>
              <a:t>Arrival (D)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454803" y="4939099"/>
            <a:ext cx="8347586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2 TRANSPORT MODES (2010)</a:t>
            </a:r>
          </a:p>
          <a:p>
            <a:r>
              <a:rPr lang="en-US" sz="2800" dirty="0" smtClean="0"/>
              <a:t>1. </a:t>
            </a:r>
            <a:r>
              <a:rPr lang="en-US" sz="2800" dirty="0"/>
              <a:t>Any Transport </a:t>
            </a:r>
            <a:r>
              <a:rPr lang="en-US" sz="2800" dirty="0" smtClean="0"/>
              <a:t>Mode  2. Maritime Transport Mode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2472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MARITIME</a:t>
            </a:r>
            <a:r>
              <a:rPr lang="en-US" sz="3600" dirty="0" smtClean="0"/>
              <a:t> </a:t>
            </a:r>
            <a:r>
              <a:rPr lang="en-US" sz="3600" dirty="0" smtClean="0"/>
              <a:t>TRANSPORT MODE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4 terms in this mode as follow: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Alongside Ship (FAS)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on Board (FOB)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and Freight (CRF)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Cost, Insurance and Freight (CIF)</a:t>
            </a:r>
          </a:p>
          <a:p>
            <a:pPr marL="0" indent="0"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http://maritime-connector.com/ships_uploads/seaboard_pride-9178111-container_ship-8-1637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904" y="2419109"/>
            <a:ext cx="5091896" cy="37578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9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RECOMMENDED FOR CONTAINERS CARGOS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FOB = FCA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CRF = CPT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CIP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http://maritime-connector.com/ships_uploads/seaboard_pride-9178111-container_ship-8-1637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886" y="2257063"/>
            <a:ext cx="7186913" cy="39198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192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 I-III OF INCOTERMS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1. PART I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Comprises of D and F groups (EXW, FAS, FCA &amp; FOB) </a:t>
            </a:r>
          </a:p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PART II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Incorporates only the C group terms (CPT, CRF, CIF &amp; CIP)</a:t>
            </a:r>
          </a:p>
          <a:p>
            <a:pPr marL="0" indent="0" algn="ctr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PART III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incorporates only D group terms (DAT, DAP &amp; DDP)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 terms replaced in 2010 (DEF, DES, DDU &amp; DEQ) only in this group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05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lang="en-US" sz="3600" dirty="0" smtClean="0"/>
              <a:t> IN INCOTERMS 2010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sz="3200" dirty="0"/>
              <a:t> 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(delivered at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Destination)</a:t>
            </a: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Delivered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a named place, at buyer’s disposal, unloaded</a:t>
            </a:r>
          </a:p>
          <a:p>
            <a:pPr lvl="2">
              <a:buFontTx/>
              <a:buChar char="-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Replaces DEQ</a:t>
            </a:r>
          </a:p>
          <a:p>
            <a:pPr lvl="2">
              <a:buFontTx/>
              <a:buChar char="-"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DAP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(delivered at place)</a:t>
            </a:r>
          </a:p>
          <a:p>
            <a:pPr marL="914400" lvl="2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Delivered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a named place, at buyer’s disposal, not unloaded</a:t>
            </a:r>
          </a:p>
          <a:p>
            <a:pPr lvl="2">
              <a:buFontTx/>
              <a:buChar char="-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Replaces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DAF, DES,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DDU</a:t>
            </a:r>
          </a:p>
          <a:p>
            <a:pPr lvl="2">
              <a:buFontTx/>
              <a:buChar char="-"/>
            </a:pP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Guidance notes</a:t>
            </a:r>
          </a:p>
          <a:p>
            <a:pPr marL="914400" lvl="2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Explain fundamentals, usage, risk, cost, etc.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11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1240"/>
          </a:xfrm>
        </p:spPr>
        <p:txBody>
          <a:bodyPr/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</a:t>
            </a:r>
            <a:r>
              <a:rPr lang="en-US" dirty="0" smtClean="0"/>
              <a:t> </a:t>
            </a:r>
            <a:r>
              <a:rPr lang="en-US" sz="3600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3686"/>
            <a:ext cx="10515600" cy="4753277"/>
          </a:xfrm>
          <a:noFill/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Session I Outline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Session I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Brief History of Incoterms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Terms organization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  What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international contract of sales?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  Key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of binding contract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9.   Composition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Vienna Sales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(VSC)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80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</a:t>
            </a:r>
            <a:r>
              <a:rPr lang="en-US" sz="3600" dirty="0" smtClean="0"/>
              <a:t> IN INCOTERMS 2010 </a:t>
            </a:r>
            <a:r>
              <a:rPr lang="en-US" sz="2400" dirty="0" smtClean="0"/>
              <a:t>cont</a:t>
            </a:r>
            <a:r>
              <a:rPr lang="en-US" sz="3600" dirty="0" smtClean="0"/>
              <a:t>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en-US" b="1" dirty="0" smtClean="0"/>
              <a:t>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 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Any Mode of Transport</a:t>
            </a:r>
          </a:p>
          <a:p>
            <a:pPr marL="457200" lvl="1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EXW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FCA, CPT, CIP, DAT, DAP, DDP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 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Sea and Inland Waterway Transport</a:t>
            </a:r>
          </a:p>
          <a:p>
            <a:pPr lvl="1">
              <a:buFontTx/>
              <a:buChar char="-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FOB, CFR,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CIF</a:t>
            </a: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 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Communication</a:t>
            </a:r>
          </a:p>
          <a:p>
            <a:pPr lvl="1">
              <a:buFontTx/>
              <a:buChar char="-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of communication now given same effect as paper as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long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parties agree or where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customary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Security-Related 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Clearances</a:t>
            </a:r>
          </a:p>
          <a:p>
            <a:pPr marL="457200" lvl="1" indent="0">
              <a:buNone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allocate responsibility for these </a:t>
            </a:r>
          </a:p>
          <a:p>
            <a:pPr marL="457200" lvl="1" indent="0">
              <a:buNone/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64591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CHANGES IN INCOTERMS 2010 cont.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String </a:t>
            </a:r>
            <a:r>
              <a:rPr lang="en-US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Sales</a:t>
            </a:r>
          </a:p>
          <a:p>
            <a:pPr lvl="1">
              <a:buFontTx/>
              <a:buChar char="-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Rules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now recognize that seller may fulfill its obligations by procuring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goods  that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have been shipped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Terminal </a:t>
            </a:r>
            <a:r>
              <a:rPr lang="en-US" alt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Handling Charges</a:t>
            </a:r>
          </a:p>
          <a:p>
            <a:pPr lvl="1">
              <a:buFontTx/>
              <a:buChar char="-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Now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specifically allocated so that buyer is not charged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twice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(seller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terminal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lvl="1" indent="0">
              <a:buNone/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1265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2949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 TRANSPORT MODE TERMS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5941"/>
            <a:ext cx="11137490" cy="5230833"/>
          </a:xfrm>
          <a:noFill/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7 Terms in this mode as Follow: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Ex-Work (EX)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Carrier (FCA)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Carrier Paid To (CPT)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Carriage and Insurance Paid To (CIP)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 at Terminal (DAT)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 at Place (DAP)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 Duty Paid (DDP</a:t>
            </a:r>
            <a:r>
              <a:rPr lang="en-US" dirty="0" smtClean="0"/>
              <a:t>) 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91832" y="2625648"/>
            <a:ext cx="1747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8" name="Picture 7" descr="http://maritime-connector.com/ships_uploads/seaboard_pride-9178111-container_ship-8-1637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7077" y="4096258"/>
            <a:ext cx="5023412" cy="2304542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290" y="1713053"/>
            <a:ext cx="3124200" cy="21593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612" y="1740184"/>
            <a:ext cx="2708478" cy="177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07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2781" y="811160"/>
            <a:ext cx="11039167" cy="5574891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</a:t>
            </a:r>
            <a:r>
              <a:rPr lang="en-US" dirty="0" smtClean="0"/>
              <a:t>									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Buyer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459" y="1006997"/>
            <a:ext cx="7850321" cy="3059979"/>
          </a:xfrm>
          <a:prstGeom prst="rect">
            <a:avLst/>
          </a:prstGeom>
        </p:spPr>
      </p:pic>
      <p:sp>
        <p:nvSpPr>
          <p:cNvPr id="5" name="Rectangle 13"/>
          <p:cNvSpPr txBox="1">
            <a:spLocks noChangeArrowheads="1"/>
          </p:cNvSpPr>
          <p:nvPr/>
        </p:nvSpPr>
        <p:spPr bwMode="auto">
          <a:xfrm>
            <a:off x="8436090" y="3336995"/>
            <a:ext cx="84885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altLang="en-US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???</a:t>
            </a:r>
            <a:endParaRPr lang="en-US" altLang="en-US" sz="4400" b="1" dirty="0" smtClean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26917" y="4433104"/>
            <a:ext cx="922502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delivers when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he/she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places the goods at the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disposal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buyer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seller’s premises or another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named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 (i.e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works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factory, warehouse, etc.).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69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EX-WORKS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not need to load the goods on any collecting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vehicle,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nor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does it need to clear the goods for export, where such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clearance is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applicable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1" indent="0">
              <a:buNone/>
            </a:pP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Fewest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 front requirements for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</a:p>
          <a:p>
            <a:pPr marL="457200" lvl="1" indent="0"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“Ex works [factory]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Beer factory, Monrovia- Liberia </a:t>
            </a: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(Incoterms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2010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)” or</a:t>
            </a:r>
          </a:p>
          <a:p>
            <a:pPr marL="0" indent="0">
              <a:buNone/>
            </a:pP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2,000, 000 liters of raw rubber at $500,000.00 EXW, Firestone </a:t>
            </a: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warehouse, Freeport of Monrovia-Liberia</a:t>
            </a:r>
          </a:p>
          <a:p>
            <a:endParaRPr lang="en-US" altLang="en-US" dirty="0"/>
          </a:p>
          <a:p>
            <a:pPr lvl="1">
              <a:buFont typeface="Wingdings" panose="05000000000000000000" pitchFamily="2" charset="2"/>
              <a:buChar char="v"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5745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Carrier (FCA) </a:t>
            </a: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delivers the goods to the carrier or another person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nominated by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buyer at the seller’s premises or another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named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parties are well advised to specify as clearly as possible the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point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within the named place of delivery, as the risk passes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the buyer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that point.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Seller does clear goods for export; import formalities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</a:t>
            </a:r>
          </a:p>
          <a:p>
            <a:pPr marL="457200" lvl="1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buyer’s responsibility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contract for carriage at buyer’s expense and risk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97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Autofit/>
          </a:bodyPr>
          <a:lstStyle/>
          <a:p>
            <a:pPr algn="ctr"/>
            <a:r>
              <a:rPr lang="en-US" altLang="en-US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Carrier (FCA)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Seller’s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options</a:t>
            </a:r>
          </a:p>
          <a:p>
            <a:pPr lvl="1">
              <a:buFontTx/>
              <a:buChar char="-"/>
            </a:pP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named place is seller’s premises: seller must load goods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onto</a:t>
            </a:r>
          </a:p>
          <a:p>
            <a:pPr marL="457200" lvl="1" indent="0">
              <a:buNone/>
            </a:pP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buyer’s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means of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</a:t>
            </a: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Tx/>
              <a:buChar char="-"/>
            </a:pP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named place is any other place: seller must place the goods </a:t>
            </a:r>
            <a:endParaRPr lang="en-US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at buyer’s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his carrier’s disposal) on seller’s mode of transport </a:t>
            </a:r>
            <a:endParaRPr lang="en-US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ready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unloading)</a:t>
            </a:r>
          </a:p>
          <a:p>
            <a:pPr marL="457200" lvl="1" indent="0">
              <a:buNone/>
            </a:pPr>
            <a:endParaRPr lang="en-US" alt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has no control over carrier, insurance, etc.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Improvements over Ex Works</a:t>
            </a:r>
          </a:p>
          <a:p>
            <a:pPr marL="457200" lvl="1" indent="0">
              <a:buNone/>
            </a:pP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Seller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clears goods for export</a:t>
            </a:r>
          </a:p>
          <a:p>
            <a:pPr marL="457200" lvl="1" indent="0">
              <a:buNone/>
            </a:pP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Can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used to require seller to load goods, when seller is in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  <a:p>
            <a:pPr marL="457200" lvl="1" indent="0">
              <a:buNone/>
            </a:pP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better position </a:t>
            </a:r>
            <a:r>
              <a:rPr lang="en-US" alt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do so</a:t>
            </a:r>
          </a:p>
          <a:p>
            <a:pPr marL="457200" lvl="1" indent="0">
              <a:buNone/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75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2780"/>
            <a:ext cx="10515600" cy="63776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Carriage Paid To </a:t>
            </a:r>
            <a:r>
              <a:rPr lang="en-US" alt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(CPT)</a:t>
            </a:r>
            <a:endParaRPr lang="en-US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Seller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delivers the goods to the carrier or another person </a:t>
            </a: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nominated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the seller at an agreed place (if any place is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agreed</a:t>
            </a: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between the parties) and the seller must contract for and pay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costs of carriage necessary to bring the goods to the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named</a:t>
            </a: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 of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destination</a:t>
            </a:r>
          </a:p>
          <a:p>
            <a:pPr marL="0" indent="0" algn="ctr">
              <a:buNone/>
            </a:pP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points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 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delivery of goods to carrier</a:t>
            </a:r>
            <a:endParaRPr lang="en-US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Seller’s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obligation is complete</a:t>
            </a:r>
          </a:p>
          <a:p>
            <a:pPr marL="914400" lvl="2" indent="0">
              <a:buNone/>
            </a:pP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Risk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loss passes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 </a:t>
            </a:r>
            <a:r>
              <a:rPr lang="en-US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destination</a:t>
            </a:r>
            <a:endParaRPr lang="en-US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contracts for and pays for carriage to the place of destination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45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Carriage Paid To (CPT</a:t>
            </a:r>
            <a:r>
              <a:rPr lang="en-US" alt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altLang="en-U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</a:t>
            </a:r>
            <a:r>
              <a:rPr lang="en-US" altLang="en-US" sz="2700" b="1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clears goods for export and pays for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</a:t>
            </a:r>
          </a:p>
          <a:p>
            <a:pPr marL="0" indent="0">
              <a:buNone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pays for both loading and unloading if covered by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</a:t>
            </a: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carriage</a:t>
            </a:r>
          </a:p>
          <a:p>
            <a:pPr marL="0" indent="0">
              <a:buNone/>
            </a:pP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has no obligation to pay for insurance but must provide </a:t>
            </a: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buyer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 to buy insurance at buyer’s risk and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expense</a:t>
            </a:r>
          </a:p>
          <a:p>
            <a:pPr marL="0" indent="0">
              <a:buNone/>
            </a:pP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Buyer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obtains import licenses and carries out customs formalities</a:t>
            </a:r>
          </a:p>
          <a:p>
            <a:pPr>
              <a:buFont typeface="Wingdings" panose="05000000000000000000" pitchFamily="2" charset="2"/>
              <a:buChar char="v"/>
            </a:pP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4899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Carriage </a:t>
            </a:r>
            <a:r>
              <a:rPr lang="en-US" alt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Paid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(CPT) </a:t>
            </a:r>
            <a:r>
              <a:rPr lang="en-US" altLang="en-US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 lnSpcReduction="10000"/>
          </a:bodyPr>
          <a:lstStyle/>
          <a:p>
            <a:pPr marL="457200" lvl="1" indent="0" algn="ctr">
              <a:buNone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says seller is to deliver goods to shipping warehouse in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Freeport, Terms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sale are “CPT buyer’s facility,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Wills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Place,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#5, </a:t>
            </a:r>
            <a:r>
              <a:rPr lang="en-US" altLang="en-U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Port, Ghana 0387108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(Incoterms 2010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).”</a:t>
            </a: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Delivery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obligation is fulfilled when seller delivers to the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shipping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facility in Freeport.</a:t>
            </a: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Risk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loss passes at the moment the goods are handed over to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the carrier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Freeport.</a:t>
            </a: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But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pays for carriage to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Ghana</a:t>
            </a: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054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31240"/>
          </a:xfrm>
        </p:spPr>
        <p:txBody>
          <a:bodyPr/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MODULE</a:t>
            </a:r>
            <a:r>
              <a:rPr lang="en-US" dirty="0" smtClean="0"/>
              <a:t> </a:t>
            </a:r>
            <a:r>
              <a:rPr lang="en-US" sz="3600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23686"/>
            <a:ext cx="10515600" cy="4753277"/>
          </a:xfrm>
          <a:noFill/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module, the participants will be able to: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 the purpose of Incoterms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Identify the groups/structure of Incoterms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List the trade terms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Demonstrate the use of Incoterms chart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purpose of contract for international sale of goods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key elements of </a:t>
            </a: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 for international sale of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 the key issues to consider in contracting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US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3000" dirty="0" smtClean="0"/>
              <a:t> 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53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CARRIAGE AND INSURANCE PAID TO (CIP)</a:t>
            </a: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delivers the goods to the carrier or another person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nominated</a:t>
            </a:r>
          </a:p>
          <a:p>
            <a:pPr marL="0" indent="0" algn="ctr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by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seller at an agreed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place; </a:t>
            </a:r>
            <a:r>
              <a:rPr lang="en-US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seller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must contract for and pay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costs of carriage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necessary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bring the goods to the named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destination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 requirement is minimum cover (institute cargo clause c) in </a:t>
            </a: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the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amount of contract price plus 10% from point of delivery to </a:t>
            </a: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point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destination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Buyer may pay for additional coverage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(institute cargo clauses a or b)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seller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provide the information necessary to allow buyer to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</a:p>
          <a:p>
            <a:pPr marL="0" indent="0">
              <a:buNone/>
            </a:pPr>
            <a:r>
              <a:rPr lang="en-US" altLang="en-US" dirty="0"/>
              <a:t> </a:t>
            </a:r>
            <a:r>
              <a:rPr lang="en-US" altLang="en-US" dirty="0" smtClean="0"/>
              <a:t>    so</a:t>
            </a:r>
          </a:p>
          <a:p>
            <a:pPr marL="0" indent="0">
              <a:buNone/>
            </a:pP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9872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inus 4"/>
          <p:cNvSpPr/>
          <p:nvPr/>
        </p:nvSpPr>
        <p:spPr>
          <a:xfrm>
            <a:off x="1356852" y="4745333"/>
            <a:ext cx="8391832" cy="523564"/>
          </a:xfrm>
          <a:prstGeom prst="mathMinus">
            <a:avLst/>
          </a:prstGeom>
          <a:solidFill>
            <a:srgbClr val="FF0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Minus 5"/>
          <p:cNvSpPr/>
          <p:nvPr/>
        </p:nvSpPr>
        <p:spPr>
          <a:xfrm>
            <a:off x="2403986" y="4700647"/>
            <a:ext cx="8060824" cy="611900"/>
          </a:xfrm>
          <a:prstGeom prst="mathMinus">
            <a:avLst/>
          </a:prstGeom>
          <a:solidFill>
            <a:srgbClr val="FFFF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70222" y="4424130"/>
            <a:ext cx="135193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Responsibility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10" descr="http://maritime-connector.com/ships_uploads/seaboard_pride-9178111-container_ship-8-1637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226" y="1251959"/>
            <a:ext cx="6872748" cy="340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670222" y="5169961"/>
            <a:ext cx="13703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Pays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Transport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23550" y="1356409"/>
            <a:ext cx="52780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Carriage &amp; Insurance Paid To (CIP) </a:t>
            </a:r>
            <a:endParaRPr lang="en-US" sz="2800" b="1" dirty="0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670222" y="5434696"/>
            <a:ext cx="14481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Insures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goods</a:t>
            </a: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9936" y="728739"/>
            <a:ext cx="167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13"/>
          <p:cNvSpPr>
            <a:spLocks noGrp="1" noChangeArrowheads="1"/>
          </p:cNvSpPr>
          <p:nvPr>
            <p:ph idx="1"/>
          </p:nvPr>
        </p:nvSpPr>
        <p:spPr bwMode="auto">
          <a:xfrm>
            <a:off x="9923206" y="995533"/>
            <a:ext cx="17427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Buyer</a:t>
            </a:r>
            <a:endParaRPr kumimoji="0" lang="en-US" alt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Minus 25"/>
          <p:cNvSpPr/>
          <p:nvPr/>
        </p:nvSpPr>
        <p:spPr>
          <a:xfrm>
            <a:off x="1356852" y="5042598"/>
            <a:ext cx="8391832" cy="555689"/>
          </a:xfrm>
          <a:prstGeom prst="mathMinus">
            <a:avLst/>
          </a:prstGeom>
          <a:solidFill>
            <a:srgbClr val="FF0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7" name="Minus 26"/>
          <p:cNvSpPr/>
          <p:nvPr/>
        </p:nvSpPr>
        <p:spPr>
          <a:xfrm>
            <a:off x="1312603" y="5268897"/>
            <a:ext cx="8554065" cy="624255"/>
          </a:xfrm>
          <a:prstGeom prst="mathMinus">
            <a:avLst/>
          </a:prstGeom>
          <a:solidFill>
            <a:srgbClr val="FF0000"/>
          </a:solidFill>
          <a:ln>
            <a:solidFill>
              <a:schemeClr val="accent3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Minus 27"/>
          <p:cNvSpPr/>
          <p:nvPr/>
        </p:nvSpPr>
        <p:spPr>
          <a:xfrm>
            <a:off x="8457362" y="5027850"/>
            <a:ext cx="1112715" cy="600365"/>
          </a:xfrm>
          <a:prstGeom prst="mathMinus">
            <a:avLst/>
          </a:prstGeom>
          <a:solidFill>
            <a:srgbClr val="FFFF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Minus 14"/>
          <p:cNvSpPr/>
          <p:nvPr/>
        </p:nvSpPr>
        <p:spPr>
          <a:xfrm>
            <a:off x="8462282" y="5268738"/>
            <a:ext cx="1112715" cy="600365"/>
          </a:xfrm>
          <a:prstGeom prst="mathMinus">
            <a:avLst/>
          </a:prstGeom>
          <a:solidFill>
            <a:srgbClr val="FFFF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9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 AT TERMINAL (DAT)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delivers when the goods, once unloaded from the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arriving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means of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transport, are placed at the disposal of the buyer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named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terminal at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named port or place of destination.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Terminal” includes any place, whether covered or not, such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quay,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warehouse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container  yard or road, rail or air cargo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terminal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bears all risks involved in bringing the goods to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unloading them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the terminal at the named port or place of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destination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en-US" sz="32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8632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553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 AT TERMINAL (DAT) </a:t>
            </a:r>
            <a:r>
              <a:rPr lang="en-US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73394"/>
            <a:ext cx="10515600" cy="5471651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Seller’s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obligation is fulfilled and risk of loss passes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</a:p>
          <a:p>
            <a:pPr marL="457200" lvl="1" indent="0">
              <a:buNone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same time: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goods are unloaded at the arriving </a:t>
            </a:r>
            <a:endParaRPr lang="en-US" alt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terminal and placed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buyer’s disposal</a:t>
            </a:r>
          </a:p>
          <a:p>
            <a:pPr marL="457200" lvl="1" indent="0">
              <a:buNone/>
            </a:pPr>
            <a:endParaRPr lang="en-US" alt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Can specify a point within the terminal at which time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marL="457200" lvl="1" indent="0">
              <a:buNone/>
            </a:pP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obligation is </a:t>
            </a:r>
            <a:r>
              <a:rPr lang="en-US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complete</a:t>
            </a:r>
          </a:p>
          <a:p>
            <a:pPr marL="457200" lvl="1" indent="0">
              <a:buNone/>
            </a:pPr>
            <a:endParaRPr lang="en-US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clears goods for export but not for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 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insurance</a:t>
            </a:r>
          </a:p>
          <a:p>
            <a:pPr marL="457200" lvl="1" indent="0">
              <a:buNone/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997978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7985"/>
          </a:xfrm>
        </p:spPr>
        <p:txBody>
          <a:bodyPr>
            <a:noAutofit/>
          </a:bodyPr>
          <a:lstStyle/>
          <a:p>
            <a:pPr algn="ctr"/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DELIVERED AT PLACE (DAP) </a:t>
            </a:r>
            <a:b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delivers when the goods are placed at the disposal of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buyer on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arriving means of transport ready for unloading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at 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named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destination.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bears all risks involved in bringing the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named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place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sz="28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Goods are placed at buyer’s disposal at named location ready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for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unloading; risk passes at that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obligation for insurance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741521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7985"/>
          </a:xfrm>
        </p:spPr>
        <p:txBody>
          <a:bodyPr>
            <a:noAutofit/>
          </a:bodyPr>
          <a:lstStyle/>
          <a:p>
            <a:pPr algn="ctr"/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DELIVERED AT PLACE (DAP)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(cont.)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Much like DAT, but with additional obligation by seller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country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delivery</a:t>
            </a: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clears goods for export but not import (use DDP if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intent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to require seller to clear goods for import also).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72700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Delivered Duty Paid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(DDP)</a:t>
            </a: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delivers the goods when the goods are placed at the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disposal of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buyer, cleared for import on the arriving means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of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ready for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unloading at the named place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destination.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bears all the costs and risks involved in bringing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goods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the place of destination and has an obligation to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clear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export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import, to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pay all duty/taxes for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both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export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to carry out all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formalities. </a:t>
            </a:r>
            <a:endParaRPr lang="en-US" sz="28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0340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algn="ctr"/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Delivered Duty Paid (DDP)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Like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DAP, but including seller’s obligation to clear goods for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import—pay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any necessary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licenses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Maximum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obligation for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If seller is not well-suited to clear goods for import, DAP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should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used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obligation to pay for insurance</a:t>
            </a:r>
          </a:p>
        </p:txBody>
      </p:sp>
    </p:spTree>
    <p:extLst>
      <p:ext uri="{BB962C8B-B14F-4D97-AF65-F5344CB8AC3E}">
        <p14:creationId xmlns:p14="http://schemas.microsoft.com/office/powerpoint/2010/main" val="287246959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inus 4"/>
          <p:cNvSpPr/>
          <p:nvPr/>
        </p:nvSpPr>
        <p:spPr>
          <a:xfrm>
            <a:off x="1178245" y="4745174"/>
            <a:ext cx="9470090" cy="523564"/>
          </a:xfrm>
          <a:prstGeom prst="mathMinus">
            <a:avLst/>
          </a:prstGeom>
          <a:solidFill>
            <a:srgbClr val="FF0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70222" y="4424130"/>
            <a:ext cx="135193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Responsibility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10" descr="http://maritime-connector.com/ships_uploads/seaboard_pride-9178111-container_ship-8-1637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226" y="1251959"/>
            <a:ext cx="6872748" cy="340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670222" y="5169961"/>
            <a:ext cx="13703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Pays Transport </a:t>
            </a: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23550" y="1356409"/>
            <a:ext cx="52780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en-US" sz="2800" dirty="0"/>
              <a:t>Delivered Duty Paid (DDP)</a:t>
            </a:r>
            <a:endParaRPr lang="en-US" sz="2800" b="1" dirty="0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670222" y="5434696"/>
            <a:ext cx="14481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Insures goods</a:t>
            </a: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9936" y="728739"/>
            <a:ext cx="167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</a:t>
            </a:r>
            <a:endParaRPr 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13"/>
          <p:cNvSpPr>
            <a:spLocks noGrp="1" noChangeArrowheads="1"/>
          </p:cNvSpPr>
          <p:nvPr>
            <p:ph idx="1"/>
          </p:nvPr>
        </p:nvSpPr>
        <p:spPr bwMode="auto">
          <a:xfrm>
            <a:off x="9923206" y="995533"/>
            <a:ext cx="17427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Buyer</a:t>
            </a:r>
            <a:endParaRPr kumimoji="0" lang="en-US" alt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Minus 26"/>
          <p:cNvSpPr/>
          <p:nvPr/>
        </p:nvSpPr>
        <p:spPr>
          <a:xfrm>
            <a:off x="1312603" y="5268897"/>
            <a:ext cx="8554065" cy="624255"/>
          </a:xfrm>
          <a:prstGeom prst="mathMinus">
            <a:avLst/>
          </a:prstGeom>
          <a:solidFill>
            <a:srgbClr val="FF0000"/>
          </a:solidFill>
          <a:ln>
            <a:solidFill>
              <a:schemeClr val="accent6">
                <a:lumMod val="60000"/>
                <a:lumOff val="4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5" name="Minus 14"/>
          <p:cNvSpPr/>
          <p:nvPr/>
        </p:nvSpPr>
        <p:spPr>
          <a:xfrm>
            <a:off x="1157101" y="5280841"/>
            <a:ext cx="9470089" cy="600365"/>
          </a:xfrm>
          <a:prstGeom prst="mathMinus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8" name="Minus 17"/>
          <p:cNvSpPr/>
          <p:nvPr/>
        </p:nvSpPr>
        <p:spPr>
          <a:xfrm>
            <a:off x="1178245" y="5043403"/>
            <a:ext cx="9470090" cy="523564"/>
          </a:xfrm>
          <a:prstGeom prst="mathMinus">
            <a:avLst/>
          </a:prstGeom>
          <a:solidFill>
            <a:srgbClr val="FF0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0" name="Rectangle 13"/>
          <p:cNvSpPr txBox="1">
            <a:spLocks noChangeArrowheads="1"/>
          </p:cNvSpPr>
          <p:nvPr/>
        </p:nvSpPr>
        <p:spPr bwMode="auto">
          <a:xfrm>
            <a:off x="9743752" y="5281388"/>
            <a:ext cx="86361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???</a:t>
            </a:r>
            <a:endParaRPr lang="en-US" altLang="en-US" sz="4400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84801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MARITIME TRANSPORT MODE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4 terms in this mode as follow: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Alongside Ship (FAS)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on Board (FOB)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and Freight (CRF)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Cost, Insurance and Freight (CIF)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Picture 3" descr="http://maritime-connector.com/ships_uploads/seaboard_pride-9178111-container_ship-8-1637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904" y="2419109"/>
            <a:ext cx="5091896" cy="37578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4695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5813"/>
            <a:ext cx="10515600" cy="159488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85999"/>
            <a:ext cx="10515600" cy="3890963"/>
          </a:xfrm>
          <a:noFill/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GB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module attempts to present the rational for the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alignment of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appropriate International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Commercial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terms (Incoterms)in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 contract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laws for the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movement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cargos across borders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dirty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    </a:t>
            </a:r>
            <a:endParaRPr lang="en-GB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96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marL="514350" indent="-514350"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ALONGSIDE SHIP (FAS)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 fontScale="77500" lnSpcReduction="20000"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delivers when the goods are placed alongside the vessel</a:t>
            </a:r>
          </a:p>
          <a:p>
            <a:pPr marL="457200" lvl="1" indent="0">
              <a:buNone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(e.g., on a quay or a barge) nominated by the buyer at the named </a:t>
            </a:r>
          </a:p>
          <a:p>
            <a:pPr marL="457200" lvl="1" indent="0">
              <a:buNone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port of shipment. </a:t>
            </a:r>
          </a:p>
          <a:p>
            <a:pPr marL="457200" lvl="1" indent="0">
              <a:buNone/>
            </a:pPr>
            <a:endParaRPr lang="en-US" altLang="en-US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of loss of or damage to the goods passes when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marL="457200" lvl="1" indent="0">
              <a:buNone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goods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alongside the ship, the buyer bears all costs from the </a:t>
            </a:r>
            <a:endParaRPr lang="en-US" alt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moment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onwards. </a:t>
            </a:r>
            <a:endParaRPr lang="en-US" alt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is obligated to clear goods for export but not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 be used in a string sale where seller procures goods already </a:t>
            </a:r>
            <a:endParaRPr lang="en-US" alt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delivered </a:t>
            </a:r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shipment</a:t>
            </a:r>
          </a:p>
          <a:p>
            <a:pPr lvl="1">
              <a:buFont typeface="Wingdings" panose="05000000000000000000" pitchFamily="2" charset="2"/>
              <a:buChar char="v"/>
            </a:pPr>
            <a:endParaRPr lang="en-US" altLang="en-US" sz="2800" dirty="0"/>
          </a:p>
          <a:p>
            <a:pPr marL="0" indent="0">
              <a:buNone/>
            </a:pP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69883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marL="514350" indent="-514350"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ALONGSIDE SHIP (FAS)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Not appropriate when goods in container and delivered to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carrier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terminal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FCA recommended.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has no obligation to pay for contracts of carriage or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insurance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may contract for carriage and must assist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buyer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providing necessary information for insurance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  <a:p>
            <a:pPr marL="457200" lvl="1" indent="0">
              <a:buNone/>
            </a:pPr>
            <a:r>
              <a:rPr lang="en-US" sz="280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FAS BMC pier, Freeport, Liberia (incoterms 2010)</a:t>
            </a:r>
            <a:endParaRPr lang="en-US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07873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marL="514350" indent="-514350"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ON BOARD (FOB)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delivers the goods on board the vessel nominated by the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buyer at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named port of shipment or procures the goods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already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delivered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of loss of or damage to the goods passes when the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goods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board the vessel, and the buyer bears all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costs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from that moment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onwards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Another change in 2010: if requested by buyer or if it is a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commercial practice and buyer does not instruct otherwise, seller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may contract for carriage at buyer’s risk and expense; seller may 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decline but must notify buyer promptly.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altLang="en-US" sz="2800" dirty="0"/>
          </a:p>
          <a:p>
            <a:pPr lvl="1">
              <a:buFont typeface="Wingdings" panose="05000000000000000000" pitchFamily="2" charset="2"/>
              <a:buChar char="v"/>
            </a:pP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6578425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7765"/>
          </a:xfrm>
        </p:spPr>
        <p:txBody>
          <a:bodyPr>
            <a:normAutofit/>
          </a:bodyPr>
          <a:lstStyle/>
          <a:p>
            <a:pPr marL="514350" indent="-514350"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ON BOARD (FOB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83110"/>
            <a:ext cx="10515600" cy="5161935"/>
          </a:xfrm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/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board,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longer means across the ship’s rail; now means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on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board the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vessel- innovation of Incoterms 20110.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Like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FAS,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goods must be placed on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board the vessel/boat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Example: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FOB Harper (Incoterms 2010)</a:t>
            </a:r>
          </a:p>
          <a:p>
            <a:pPr marL="457200" lvl="1" indent="0">
              <a:buNone/>
            </a:pPr>
            <a:endParaRPr lang="en-US" altLang="en-US" sz="28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altLang="en-US" sz="28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altLang="en-US" sz="2800" dirty="0"/>
          </a:p>
          <a:p>
            <a:pPr lvl="1">
              <a:buFont typeface="Wingdings" panose="05000000000000000000" pitchFamily="2" charset="2"/>
              <a:buChar char="v"/>
            </a:pPr>
            <a:endParaRPr lang="en-US" altLang="en-US" sz="2800" dirty="0" smtClean="0"/>
          </a:p>
          <a:p>
            <a:pPr lvl="1">
              <a:buFont typeface="Wingdings" panose="05000000000000000000" pitchFamily="2" charset="2"/>
              <a:buChar char="v"/>
            </a:pP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0650605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AND FREIGHT (CRF)</a:t>
            </a:r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lnSpcReduction="10000"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delivers the goods on board the vessel or procures the goods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already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delivered.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of loss of or damage to the goods passes when the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goods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board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vessel.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must contract for and pay the costs and freight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necessary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bring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goods to the named port of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destination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clears goods for export but not import</a:t>
            </a:r>
          </a:p>
          <a:p>
            <a:pPr marL="457200" lvl="1" indent="0">
              <a:buNone/>
            </a:pP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80346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AND FREIGHT </a:t>
            </a:r>
            <a:r>
              <a:rPr lang="en-US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(CRF)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places of importance </a:t>
            </a: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dirty="0" smtClean="0"/>
              <a:t> </a:t>
            </a: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Place </a:t>
            </a:r>
            <a:r>
              <a:rPr lang="en-US" alt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delivery of goods</a:t>
            </a:r>
            <a:endParaRPr lang="en-US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Seller’s </a:t>
            </a:r>
            <a:r>
              <a:rPr lang="en-US" alt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obligation is fulfilled when goods are on board </a:t>
            </a:r>
            <a:endParaRPr lang="en-US" alt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alt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the vessel </a:t>
            </a:r>
          </a:p>
          <a:p>
            <a:pPr marL="914400" lvl="2" indent="0">
              <a:buNone/>
            </a:pP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Risk </a:t>
            </a:r>
            <a:r>
              <a:rPr lang="en-US" alt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loss passes when the goods are on board </a:t>
            </a: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vessel</a:t>
            </a:r>
          </a:p>
          <a:p>
            <a:pPr marL="914400" lvl="2" indent="0">
              <a:buNone/>
            </a:pPr>
            <a:endParaRPr lang="en-US" altLang="en-US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Port </a:t>
            </a:r>
            <a:r>
              <a:rPr lang="en-US" alt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destination</a:t>
            </a:r>
            <a:endParaRPr lang="en-US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FontTx/>
              <a:buChar char="-"/>
            </a:pP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pays for carriage to port of </a:t>
            </a: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destination</a:t>
            </a:r>
          </a:p>
          <a:p>
            <a:pPr marL="914400" lvl="2" indent="0">
              <a:buNone/>
            </a:pPr>
            <a:endParaRPr lang="en-US" altLang="en-US" sz="35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r>
              <a:rPr lang="en-US" altLang="en-US" sz="3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has no obligation to obtain insurance</a:t>
            </a:r>
            <a:endParaRPr lang="en-US" alt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endParaRPr lang="en-US" altLang="en-US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88919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AND FREIGHT (CRF)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pays for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unloading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the contract of carriage covers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unloading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If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intent to ship in containers and delivery is to carrier other </a:t>
            </a: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than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vessel, use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CPT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says: Seller is to deliver goods on board vessel at Port of Buchanan, G/</a:t>
            </a:r>
            <a:r>
              <a:rPr lang="en-US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Bassa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Liberia. 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Terms of sale are: “CFR, </a:t>
            </a:r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Freetown </a:t>
            </a:r>
            <a: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(Incoterms 2010).”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altLang="en-US" dirty="0"/>
          </a:p>
          <a:p>
            <a:pPr marL="0" indent="0" algn="just">
              <a:lnSpc>
                <a:spcPct val="100000"/>
              </a:lnSpc>
              <a:buNone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34693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AND FREIGHT (CRF) </a:t>
            </a:r>
            <a:r>
              <a:rPr lang="en-US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650794" cy="4575175"/>
          </a:xfrm>
          <a:noFill/>
        </p:spPr>
        <p:txBody>
          <a:bodyPr>
            <a:noAutofit/>
          </a:bodyPr>
          <a:lstStyle/>
          <a:p>
            <a:pPr marL="914400" lvl="2" indent="0">
              <a:buNone/>
            </a:pPr>
            <a:r>
              <a:rPr lang="en-GB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Example:</a:t>
            </a:r>
          </a:p>
          <a:p>
            <a:pPr marL="914400" lvl="2" indent="0">
              <a:buNone/>
            </a:pPr>
            <a:r>
              <a:rPr lang="en-GB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Seller’s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obligation is fulfilled when the goods are on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board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vessel in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Buchanan;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of loss passes then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also</a:t>
            </a:r>
          </a:p>
          <a:p>
            <a:pPr marL="914400" lvl="2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pay for shipment to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Freeport</a:t>
            </a: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Contract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says terms of sale are: “CFR,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Freeport 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(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Incoterms 2010).”  Silent as to port of shipment</a:t>
            </a:r>
          </a:p>
          <a:p>
            <a:pPr lvl="2">
              <a:buFontTx/>
              <a:buChar char="-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Seller’s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delivery obligation is fulfilled when the goods are on board the vessel in the port selected by seller; risk of loss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2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passes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 also</a:t>
            </a:r>
          </a:p>
          <a:p>
            <a:pPr marL="914400" lvl="2" indent="0">
              <a:buNone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Seller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must pay for shipment to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Freetown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6881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COST INSURANCE AND FREIGHT (CIF)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delivers the goods on board the vessel or procures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goods already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 delivered.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risk of loss of damage to the goods passes when the goods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are on board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vessel.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must contract for and pay the costs and freight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necessary to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bring the goods to the named port of destination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1091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COST INSURANCE AND FREIGHT (CIF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lvl="1">
              <a:buFont typeface="Wingdings" panose="05000000000000000000" pitchFamily="2" charset="2"/>
              <a:buChar char="v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clears goods for export but not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</a:t>
            </a:r>
          </a:p>
          <a:p>
            <a:pPr marL="457200" lvl="1" indent="0">
              <a:buNone/>
            </a:pP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Insurance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requirement is minimum cover (institute cargo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clause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amount of contract price plus 10% from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point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delivery to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point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destination</a:t>
            </a:r>
          </a:p>
          <a:p>
            <a:pPr marL="457200" lvl="1" indent="0">
              <a:buNone/>
            </a:pPr>
            <a:endParaRPr lang="en-US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v"/>
            </a:pP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Like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CFR but with additional obligation to procure insurance to </a:t>
            </a:r>
            <a:endParaRPr lang="en-US" alt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port </a:t>
            </a:r>
            <a:r>
              <a:rPr lang="en-US" alt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destination</a:t>
            </a:r>
          </a:p>
          <a:p>
            <a:pPr marL="457200" lvl="1" indent="0">
              <a:buNone/>
            </a:pP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90854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r>
              <a:rPr lang="en-US" sz="3600" dirty="0"/>
              <a:t>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GB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participants in this course are entreated to do their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utmost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best to enhance their knowledge and skills to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make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them efficient and active participants and to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contribute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effectively to the conduct of the class session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may lead to a successful pass in the Customs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Brokers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Licensing uniform examination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89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inus 4"/>
          <p:cNvSpPr/>
          <p:nvPr/>
        </p:nvSpPr>
        <p:spPr>
          <a:xfrm>
            <a:off x="2800566" y="4898412"/>
            <a:ext cx="7677365" cy="271549"/>
          </a:xfrm>
          <a:prstGeom prst="mathMinus">
            <a:avLst>
              <a:gd name="adj1" fmla="val 62957"/>
            </a:avLst>
          </a:prstGeom>
          <a:solidFill>
            <a:srgbClr val="FFFF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Minus 5"/>
          <p:cNvSpPr/>
          <p:nvPr/>
        </p:nvSpPr>
        <p:spPr>
          <a:xfrm>
            <a:off x="2199136" y="4663182"/>
            <a:ext cx="2011198" cy="730711"/>
          </a:xfrm>
          <a:prstGeom prst="mathMinus">
            <a:avLst/>
          </a:prstGeom>
          <a:solidFill>
            <a:srgbClr val="FF0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670222" y="4424130"/>
            <a:ext cx="1351933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4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en-US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Responsibility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Picture 10" descr="http://maritime-connector.com/ships_uploads/seaboard_pride-9178111-container_ship-8-16375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477" y="1251959"/>
            <a:ext cx="6872748" cy="340735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13"/>
          <p:cNvSpPr>
            <a:spLocks noChangeArrowheads="1"/>
          </p:cNvSpPr>
          <p:nvPr/>
        </p:nvSpPr>
        <p:spPr bwMode="auto">
          <a:xfrm>
            <a:off x="670222" y="5169961"/>
            <a:ext cx="13703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Pays Transport </a:t>
            </a: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23550" y="1356409"/>
            <a:ext cx="52780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Cost Insurance &amp; Freight (CIF)</a:t>
            </a:r>
            <a:endParaRPr lang="en-US" sz="2800" b="1" dirty="0"/>
          </a:p>
        </p:txBody>
      </p:sp>
      <p:sp>
        <p:nvSpPr>
          <p:cNvPr id="21" name="Rectangle 13"/>
          <p:cNvSpPr>
            <a:spLocks noChangeArrowheads="1"/>
          </p:cNvSpPr>
          <p:nvPr/>
        </p:nvSpPr>
        <p:spPr bwMode="auto">
          <a:xfrm>
            <a:off x="670222" y="5434696"/>
            <a:ext cx="144812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Insures goods</a:t>
            </a:r>
            <a:endParaRPr kumimoji="0" lang="en-US" alt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9936" y="728739"/>
            <a:ext cx="167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Seller</a:t>
            </a:r>
            <a:endParaRPr lang="en-US" sz="2800" b="1" dirty="0"/>
          </a:p>
        </p:txBody>
      </p:sp>
      <p:sp>
        <p:nvSpPr>
          <p:cNvPr id="24" name="Rectangle 13"/>
          <p:cNvSpPr>
            <a:spLocks noGrp="1" noChangeArrowheads="1"/>
          </p:cNvSpPr>
          <p:nvPr>
            <p:ph idx="1"/>
          </p:nvPr>
        </p:nvSpPr>
        <p:spPr bwMode="auto">
          <a:xfrm>
            <a:off x="9923206" y="995533"/>
            <a:ext cx="174276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Buyer</a:t>
            </a:r>
            <a:endParaRPr kumimoji="0" lang="en-US" altLang="en-US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Minus 25"/>
          <p:cNvSpPr/>
          <p:nvPr/>
        </p:nvSpPr>
        <p:spPr>
          <a:xfrm>
            <a:off x="1356852" y="5042598"/>
            <a:ext cx="8391832" cy="555689"/>
          </a:xfrm>
          <a:prstGeom prst="mathMinus">
            <a:avLst/>
          </a:prstGeom>
          <a:solidFill>
            <a:srgbClr val="FF0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7" name="Minus 26"/>
          <p:cNvSpPr/>
          <p:nvPr/>
        </p:nvSpPr>
        <p:spPr>
          <a:xfrm>
            <a:off x="1179871" y="5268897"/>
            <a:ext cx="9571703" cy="624255"/>
          </a:xfrm>
          <a:prstGeom prst="mathMinus">
            <a:avLst/>
          </a:prstGeom>
          <a:solidFill>
            <a:srgbClr val="FF0000"/>
          </a:solidFill>
          <a:ln>
            <a:solidFill>
              <a:schemeClr val="accent3">
                <a:lumMod val="20000"/>
                <a:lumOff val="80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28" name="Minus 27"/>
          <p:cNvSpPr/>
          <p:nvPr/>
        </p:nvSpPr>
        <p:spPr>
          <a:xfrm>
            <a:off x="8501605" y="5027850"/>
            <a:ext cx="1112716" cy="600365"/>
          </a:xfrm>
          <a:prstGeom prst="mathMinus">
            <a:avLst/>
          </a:prstGeom>
          <a:solidFill>
            <a:srgbClr val="FF0000"/>
          </a:solidFill>
          <a:ln>
            <a:solidFill>
              <a:srgbClr val="FFC0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3274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3609" y="207578"/>
            <a:ext cx="10515600" cy="6489290"/>
          </a:xfrm>
          <a:noFill/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THE INCOTERMS 2015 CHART-SUMMARY</a:t>
            </a:r>
          </a:p>
          <a:p>
            <a:pPr marL="0" indent="0" algn="ctr">
              <a:buNone/>
            </a:pPr>
            <a:endParaRPr lang="en-US" b="1" dirty="0"/>
          </a:p>
        </p:txBody>
      </p:sp>
      <p:pic>
        <p:nvPicPr>
          <p:cNvPr id="4" name="Picture 3" descr="http://www.vrlogistic.com/wp-content/uploads/2016/03/incoterms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609" y="1106129"/>
            <a:ext cx="9847998" cy="54584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846751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7630" y="694481"/>
            <a:ext cx="10636170" cy="5764192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>
                <a:solidFill>
                  <a:srgbClr val="FF0000"/>
                </a:solidFill>
              </a:rPr>
              <a:t>SESSION II</a:t>
            </a:r>
            <a:br>
              <a:rPr lang="en-US" sz="3600" dirty="0">
                <a:solidFill>
                  <a:srgbClr val="FF0000"/>
                </a:solidFill>
              </a:rPr>
            </a:br>
            <a:r>
              <a:rPr lang="en-US" sz="3600" dirty="0">
                <a:solidFill>
                  <a:srgbClr val="FF0000"/>
                </a:solidFill>
              </a:rPr>
              <a:t>INTERNATIONAL CONTRACT OF SALE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816" y="2037144"/>
            <a:ext cx="9235633" cy="4282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712295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9665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SESSION OUTLINE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514350" indent="-514350" algn="just">
              <a:lnSpc>
                <a:spcPct val="100000"/>
              </a:lnSpc>
              <a:buFont typeface="+mj-lt"/>
              <a:buAutoNum type="arabicPeriod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514350" indent="-514350" algn="just">
              <a:lnSpc>
                <a:spcPct val="100000"/>
              </a:lnSpc>
              <a:buFont typeface="+mj-lt"/>
              <a:buAutoNum type="arabicPeriod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</a:p>
          <a:p>
            <a:pPr marL="514350" indent="-514350" algn="just">
              <a:lnSpc>
                <a:spcPct val="100000"/>
              </a:lnSpc>
              <a:buAutoNum type="arabicPeriod" startAt="3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Session Objectives</a:t>
            </a:r>
          </a:p>
          <a:p>
            <a:pPr marL="514350" indent="-514350" algn="just">
              <a:lnSpc>
                <a:spcPct val="100000"/>
              </a:lnSpc>
              <a:buAutoNum type="arabicPeriod" startAt="3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international contract of sales?</a:t>
            </a:r>
          </a:p>
          <a:p>
            <a:pPr marL="514350" indent="-514350" algn="just">
              <a:lnSpc>
                <a:spcPct val="100000"/>
              </a:lnSpc>
              <a:buAutoNum type="arabicPeriod" startAt="3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Key elements of binding contract</a:t>
            </a:r>
          </a:p>
          <a:p>
            <a:pPr marL="514350" indent="-514350" algn="just">
              <a:lnSpc>
                <a:spcPct val="100000"/>
              </a:lnSpc>
              <a:buAutoNum type="arabicPeriod" startAt="3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of Vienna Sales Convection (VSC)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  Methods of payments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505775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SESSION OBJECTIVES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the end of the session, the participants will be able to:</a:t>
            </a:r>
          </a:p>
          <a:p>
            <a:pPr marL="514350" indent="-514350" algn="just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purpose of the Contract for International Sale of Goods</a:t>
            </a:r>
          </a:p>
          <a:p>
            <a:pPr marL="514350" indent="-514350" algn="just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key elements of contract for international sale of goods</a:t>
            </a:r>
          </a:p>
          <a:p>
            <a:pPr marL="514350" indent="-514350" algn="just">
              <a:lnSpc>
                <a:spcPct val="100000"/>
              </a:lnSpc>
              <a:buFont typeface="+mj-lt"/>
              <a:buAutoNum type="arabicPeriod"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 key issues to consider in contracting</a:t>
            </a:r>
          </a:p>
          <a:p>
            <a:pPr marL="514350" indent="-514350" algn="just">
              <a:lnSpc>
                <a:spcPct val="100000"/>
              </a:lnSpc>
              <a:buFont typeface="+mj-lt"/>
              <a:buAutoNum type="arabicPeriod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Discuss the methods of payments</a:t>
            </a:r>
          </a:p>
          <a:p>
            <a:pPr marL="514350" indent="-514350" algn="just">
              <a:lnSpc>
                <a:spcPct val="100000"/>
              </a:lnSpc>
              <a:buFont typeface="+mj-lt"/>
              <a:buAutoNum type="arabicPeriod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00000"/>
              </a:lnSpc>
              <a:buFont typeface="+mj-lt"/>
              <a:buAutoNum type="arabicPeriod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7536835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00149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92865"/>
            <a:ext cx="10515600" cy="5103628"/>
          </a:xfrm>
          <a:noFill/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 smtClean="0"/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International Contract of Sales is an agreement between a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seller </a:t>
            </a: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and a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buyer for the sale of goods,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should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a minimum, </a:t>
            </a: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identify the seller and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buyer, the quantity and type of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product,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delivery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price and conditions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payment.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 references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governing body of law, the forum where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any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disputes are to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 resolved and the method of dispute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resolution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 arbitration as opposed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litigation.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It refers to the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 Convention on Contracts for the International </a:t>
            </a: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Sale of Goods 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(CISG), also, known as </a:t>
            </a:r>
            <a:r>
              <a: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Vienna</a:t>
            </a: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Convention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82655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078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5908"/>
            <a:ext cx="10515600" cy="5124892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The United Nations Convention on Contracts for the International 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sale of goods provides a uniform text of law for international sales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of goods. The convention was prepared by UN Commission on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International Trade Law (UNCITRAL) and adopted by a diplomatic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conference on 11 April 1980 in Vienna.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76082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0782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75908"/>
            <a:ext cx="10515600" cy="5124892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Preparation of a uniform law for the international sale of goods 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began in 1930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  at  the  International  Institute  for  the 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Unification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  of 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Private Law (UNIDROIT) in Rome. After a long intervention in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work as result of the second World War, the draft was submitted to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the diplomatic conference in 1964 which adopted two conventions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one on the international law of goods and the other on the formation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of contracts for international sales of goods.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63120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21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WHAT IS INT’L CONTRACT OF SALES?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0336"/>
            <a:ext cx="10515600" cy="4826627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agreement between the seller and buyer for sales of goods.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identifies the quantity, type of products, delivery time, price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and conditions of the goods.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references the body of law any disputes arising from contract will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be resolved under and the method of resolution.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 should always indicates terms of sales –preferably one of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11 Incoterms. 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Refers to sales between 2 parties from different countries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83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210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ELEMENTS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BINDING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CONTRACT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0336"/>
            <a:ext cx="10515600" cy="4826627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Maturity of obligation or meeting of minds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Definite terms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Legal Purpose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366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CONT.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other hand, participants who may not assert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themselves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proficiently in this module, could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risk of not passing </a:t>
            </a: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the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examination and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 fail to be licensed to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practice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professional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Customs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broker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232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21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ISSUES TO CONSIDER IN CONTRACTING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0336"/>
            <a:ext cx="10515600" cy="4954771"/>
          </a:xfrm>
          <a:noFill/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must be an offer, offeror, offeree and an acceptance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Validity of the contract and expiry dates for shipment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and arrival.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Risk of exchange rates of fluctuations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precise Incoterms used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Arbitration clause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precise documents the seller must pass to buyer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force majeure clause  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47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21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OF VSC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0336"/>
            <a:ext cx="10515600" cy="4826627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 Uniform laws and 4 Parts</a:t>
            </a:r>
          </a:p>
          <a:p>
            <a:pPr marL="514350" indent="-514350" algn="just">
              <a:lnSpc>
                <a:spcPct val="100000"/>
              </a:lnSpc>
              <a:buAutoNum type="alphaUcPeriod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2 Uniform Laws:</a:t>
            </a:r>
          </a:p>
          <a:p>
            <a:pPr marL="514350" indent="-514350" algn="just">
              <a:lnSpc>
                <a:spcPct val="100000"/>
              </a:lnSpc>
              <a:buAutoNum type="arabicPeriod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Uniform law of international sales of goods (uniform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law of sales)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Uniform law on the formation of contracts for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international sales of goods (Uniform law of formation)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570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210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COMPOSITION OF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VSC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0336"/>
            <a:ext cx="10515600" cy="4826627"/>
          </a:xfrm>
          <a:noFill/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B. The 4 Parts:</a:t>
            </a:r>
          </a:p>
          <a:p>
            <a:pPr marL="514350" indent="-514350" algn="just">
              <a:lnSpc>
                <a:spcPct val="100000"/>
              </a:lnSpc>
              <a:buAutoNum type="arabicPeriod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Sphere of Application and General Provisions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( Articles 1-13).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Formation of Contract (Articles 14-24)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Sales of Goods (Articles 25-88)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Final Provisions (Articles 89-101)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54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21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METHODS OF PAYMENTS 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0336"/>
            <a:ext cx="10515600" cy="4826627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There four (4) methods of payments for imported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goods follow:</a:t>
            </a:r>
          </a:p>
          <a:p>
            <a:pPr marL="0" lvl="0" indent="0">
              <a:buNone/>
            </a:pPr>
            <a:r>
              <a:rPr lang="en-US" sz="3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3600" dirty="0"/>
              <a:t>Clean payment</a:t>
            </a:r>
          </a:p>
          <a:p>
            <a:pPr marL="0" lvl="0" indent="0">
              <a:buNone/>
            </a:pPr>
            <a:r>
              <a:rPr lang="en-US" sz="3600" dirty="0" smtClean="0"/>
              <a:t>2. Open </a:t>
            </a:r>
            <a:r>
              <a:rPr lang="en-US" sz="3600" dirty="0"/>
              <a:t>account</a:t>
            </a:r>
          </a:p>
          <a:p>
            <a:pPr marL="0" lvl="0" indent="0">
              <a:buNone/>
            </a:pPr>
            <a:r>
              <a:rPr lang="en-US" sz="3600" dirty="0" smtClean="0"/>
              <a:t>3. Documentary </a:t>
            </a:r>
            <a:r>
              <a:rPr lang="en-US" sz="3600" dirty="0"/>
              <a:t>collection</a:t>
            </a:r>
          </a:p>
          <a:p>
            <a:pPr marL="0" lvl="0" indent="0">
              <a:buNone/>
            </a:pPr>
            <a:r>
              <a:rPr lang="en-US" sz="3600" dirty="0" smtClean="0"/>
              <a:t>4. Documentary </a:t>
            </a:r>
            <a:r>
              <a:rPr lang="en-US" sz="3600" dirty="0"/>
              <a:t>credit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57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21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SESSEION SUMMARY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91295"/>
            <a:ext cx="10515600" cy="4655126"/>
          </a:xfrm>
          <a:noFill/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Today in this session, we discussed the follow: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8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CISG was signed in Vienna on 11 April 1980 during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a diplomatic convention. It is also referred to as VSC.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VSC was signed by 11 members states in 1980 and  is now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signed up by 85 states as of September 2016.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CISG deals with sales contract between seller and buyer </a:t>
            </a: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endParaRPr lang="en-US" sz="1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different </a:t>
            </a: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states. It considers price, quantity, </a:t>
            </a: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time, </a:t>
            </a: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litigation, etc</a:t>
            </a: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VSC comprises of the  Uniform laws of sales and the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Uniform laws Formation. 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sz="1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, 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83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8521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SESSEION SUMMARY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0336"/>
            <a:ext cx="10515600" cy="5243647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We also looked at contract from the aspect of Sphere of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Application and General, Formation of contract, Sales of Goods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and Final provisions. 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elements of  binding contract are Maturity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obligations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Definite terms, Consideration, Capacity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Legal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purpose.</a:t>
            </a:r>
          </a:p>
          <a:p>
            <a:pPr algn="just">
              <a:lnSpc>
                <a:spcPct val="100000"/>
              </a:lnSpc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Finally, we discussed the four methods of payments namely: 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Clean payment, open payment, documentary Collection and</a:t>
            </a:r>
          </a:p>
          <a:p>
            <a:pPr marL="0" indent="0" algn="just">
              <a:lnSpc>
                <a:spcPct val="100000"/>
              </a:lnSpc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Documentary Credit.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34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50336"/>
            <a:ext cx="10515600" cy="4826627"/>
          </a:xfrm>
          <a:noFill/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endParaRPr lang="en-US" sz="33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0242" y="861237"/>
            <a:ext cx="11013558" cy="545450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en-US" sz="16600" dirty="0" smtClean="0">
                <a:latin typeface="Brush Script MT" panose="03060802040406070304" pitchFamily="66" charset="0"/>
              </a:rPr>
              <a:t>THANK YOU</a:t>
            </a:r>
            <a:br>
              <a:rPr lang="en-US" sz="16600" dirty="0" smtClean="0">
                <a:latin typeface="Brush Script MT" panose="03060802040406070304" pitchFamily="66" charset="0"/>
              </a:rPr>
            </a:br>
            <a:r>
              <a:rPr lang="en-US" sz="16600" dirty="0" smtClean="0">
                <a:latin typeface="Brush Script MT" panose="03060802040406070304" pitchFamily="66" charset="0"/>
              </a:rPr>
              <a:t>Q &amp;A</a:t>
            </a:r>
            <a:endParaRPr lang="en-US" sz="16600" dirty="0">
              <a:latin typeface="Brush Script MT" panose="030608020404060703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3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2885"/>
            <a:ext cx="10515600" cy="5314078"/>
          </a:xfrm>
          <a:noFill/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SESSION I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FF0000"/>
                </a:solidFill>
              </a:rPr>
              <a:t>INTERNATIONAL COMMERCIAL TERMS</a:t>
            </a:r>
          </a:p>
          <a:p>
            <a:pPr marL="0" indent="0" algn="ctr">
              <a:buNone/>
            </a:pPr>
            <a:r>
              <a:rPr lang="en-US" sz="4800" b="1" dirty="0" smtClean="0">
                <a:solidFill>
                  <a:srgbClr val="FF0000"/>
                </a:solidFill>
              </a:rPr>
              <a:t>(INCOTERMS)</a:t>
            </a:r>
            <a:endParaRPr lang="en-US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69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SESSION</a:t>
            </a:r>
            <a:r>
              <a:rPr lang="en-US" sz="3600" dirty="0" smtClean="0">
                <a:latin typeface="Century Gothic" pitchFamily="34" charset="0"/>
              </a:rPr>
              <a:t> 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ession Objectives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Division of Incoterms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Brief history of Incoterms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Dos and Don’ts of Incoterms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organization of Trade Terms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Incoterms Chart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60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SESSION</a:t>
            </a:r>
            <a:r>
              <a:rPr lang="en-US" sz="3600" dirty="0" smtClean="0"/>
              <a:t> OBJECTIVES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the end of the session, the participants will be able to: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Discuss the formation of Incoterms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List the Incoterms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Identify the terms by groups/structure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Discuss the terms according parts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Explain the terms according to level of risk bear by each party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emonstration the use of Incoterms chart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197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4590</TotalTime>
  <Words>4037</Words>
  <Application>Microsoft Office PowerPoint</Application>
  <PresentationFormat>Widescreen</PresentationFormat>
  <Paragraphs>739</Paragraphs>
  <Slides>66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74" baseType="lpstr">
      <vt:lpstr>Arial</vt:lpstr>
      <vt:lpstr>Brush Script MT</vt:lpstr>
      <vt:lpstr>Calibri</vt:lpstr>
      <vt:lpstr>Calibri Light</vt:lpstr>
      <vt:lpstr>Century Gothic</vt:lpstr>
      <vt:lpstr>Times New Roman</vt:lpstr>
      <vt:lpstr>Wingdings</vt:lpstr>
      <vt:lpstr>Office Theme</vt:lpstr>
      <vt:lpstr>MODULE II INCOTERMS &amp; COMMERCIAL LAW</vt:lpstr>
      <vt:lpstr>MODULE OUTLINE</vt:lpstr>
      <vt:lpstr>MODULE OBJECTIVES</vt:lpstr>
      <vt:lpstr>INTRODUCTION</vt:lpstr>
      <vt:lpstr>INTRODUCTION CONT.</vt:lpstr>
      <vt:lpstr>INTRODUCTION CONT.</vt:lpstr>
      <vt:lpstr>PowerPoint Presentation</vt:lpstr>
      <vt:lpstr>SESSION OUTLINE</vt:lpstr>
      <vt:lpstr>SESSION OBJECTIVES</vt:lpstr>
      <vt:lpstr>INTRODUCTION</vt:lpstr>
      <vt:lpstr>BRIEF HISTORY</vt:lpstr>
      <vt:lpstr>          TABULAR SUMMARY -INCOTERMS</vt:lpstr>
      <vt:lpstr>THE DOs OF INCOTERMS</vt:lpstr>
      <vt:lpstr>THE DON’Ts OF INCOTERMS</vt:lpstr>
      <vt:lpstr>TERMS ORGANIZATION</vt:lpstr>
      <vt:lpstr>MARITIME TRANSPORT MODE</vt:lpstr>
      <vt:lpstr>RECOMMENDED FOR CONTAINERS CARGOS</vt:lpstr>
      <vt:lpstr>PART I-III OF INCOTERMS</vt:lpstr>
      <vt:lpstr>CHANGES IN INCOTERMS 2010</vt:lpstr>
      <vt:lpstr>CHANGES IN INCOTERMS 2010 cont.</vt:lpstr>
      <vt:lpstr>CHANGES IN INCOTERMS 2010 cont.</vt:lpstr>
      <vt:lpstr>ANY TRANSPORT MODE TERMS</vt:lpstr>
      <vt:lpstr>PowerPoint Presentation</vt:lpstr>
      <vt:lpstr>EX-WORKS cont.</vt:lpstr>
      <vt:lpstr>Free Carrier (FCA) </vt:lpstr>
      <vt:lpstr>Free Carrier (FCA) cont.</vt:lpstr>
      <vt:lpstr>Carriage Paid To (CPT)</vt:lpstr>
      <vt:lpstr>Carriage Paid To (CPT) cont.</vt:lpstr>
      <vt:lpstr>Carriage Paid To (CPT) cont.</vt:lpstr>
      <vt:lpstr>CARRIAGE AND INSURANCE PAID TO (CIP)</vt:lpstr>
      <vt:lpstr>PowerPoint Presentation</vt:lpstr>
      <vt:lpstr>DELIVER AT TERMINAL (DAT)</vt:lpstr>
      <vt:lpstr>DELIVER AT TERMINAL (DAT) cont.</vt:lpstr>
      <vt:lpstr>DELIVERED AT PLACE (DAP)  </vt:lpstr>
      <vt:lpstr>DELIVERED AT PLACE (DAP) (cont.)  </vt:lpstr>
      <vt:lpstr>Delivered Duty Paid (DDP)</vt:lpstr>
      <vt:lpstr>Delivered Duty Paid (DDP) cont.</vt:lpstr>
      <vt:lpstr>PowerPoint Presentation</vt:lpstr>
      <vt:lpstr>MARITIME TRANSPORT MODE</vt:lpstr>
      <vt:lpstr>FREE ALONGSIDE SHIP (FAS)</vt:lpstr>
      <vt:lpstr>FREE ALONGSIDE SHIP (FAS) cont.</vt:lpstr>
      <vt:lpstr>FREE ON BOARD (FOB) </vt:lpstr>
      <vt:lpstr>FREE ON BOARD (FOB) cont.</vt:lpstr>
      <vt:lpstr>COST AND FREIGHT (CRF)</vt:lpstr>
      <vt:lpstr>COST AND FREIGHT (CRF) cont.</vt:lpstr>
      <vt:lpstr>COST AND FREIGHT (CRF) cont.</vt:lpstr>
      <vt:lpstr>COST AND FREIGHT (CRF) cont.</vt:lpstr>
      <vt:lpstr>COST INSURANCE AND FREIGHT (CIF)</vt:lpstr>
      <vt:lpstr>COST INSURANCE AND FREIGHT (CIF) cont.</vt:lpstr>
      <vt:lpstr>PowerPoint Presentation</vt:lpstr>
      <vt:lpstr>PowerPoint Presentation</vt:lpstr>
      <vt:lpstr>PowerPoint Presentation</vt:lpstr>
      <vt:lpstr>SESSION OUTLINE</vt:lpstr>
      <vt:lpstr>SESSION OBJECTIVES</vt:lpstr>
      <vt:lpstr>INTRODUCTION</vt:lpstr>
      <vt:lpstr>BACKGROUND</vt:lpstr>
      <vt:lpstr>BACKGROUND cont.</vt:lpstr>
      <vt:lpstr>WHAT IS INT’L CONTRACT OF SALES?</vt:lpstr>
      <vt:lpstr>KEY ELEMENTS  OF BINDING CONTRACT</vt:lpstr>
      <vt:lpstr>ISSUES TO CONSIDER IN CONTRACTING</vt:lpstr>
      <vt:lpstr>COMPOSITION OF VSC</vt:lpstr>
      <vt:lpstr>COMPOSITION OF VSC cont.</vt:lpstr>
      <vt:lpstr> METHODS OF PAYMENTS </vt:lpstr>
      <vt:lpstr>SESSEION SUMMARY</vt:lpstr>
      <vt:lpstr>SESSEION SUMMARY cont.</vt:lpstr>
      <vt:lpstr> THANK YOU Q &amp;A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Habib</dc:creator>
  <cp:lastModifiedBy>Nyounkpao Funnebo</cp:lastModifiedBy>
  <cp:revision>243</cp:revision>
  <dcterms:created xsi:type="dcterms:W3CDTF">2017-01-14T21:20:37Z</dcterms:created>
  <dcterms:modified xsi:type="dcterms:W3CDTF">2017-07-04T11:49:19Z</dcterms:modified>
</cp:coreProperties>
</file>