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8"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9" autoAdjust="0"/>
    <p:restoredTop sz="94660"/>
  </p:normalViewPr>
  <p:slideViewPr>
    <p:cSldViewPr snapToGrid="0">
      <p:cViewPr varScale="1">
        <p:scale>
          <a:sx n="74" d="100"/>
          <a:sy n="74" d="100"/>
        </p:scale>
        <p:origin x="41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D4D7E-261C-4B08-A279-BD862CEDB6A5}" type="datetimeFigureOut">
              <a:rPr lang="en-US" smtClean="0"/>
              <a:pPr/>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D4D7E-261C-4B08-A279-BD862CEDB6A5}"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D4D7E-261C-4B08-A279-BD862CEDB6A5}" type="datetimeFigureOut">
              <a:rPr lang="en-US" smtClean="0"/>
              <a:pPr/>
              <a:t>6/26/2017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D4D7E-261C-4B08-A279-BD862CEDB6A5}" type="datetimeFigureOut">
              <a:rPr lang="en-US" smtClean="0"/>
              <a:pPr/>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D4D7E-261C-4B08-A279-BD862CEDB6A5}" type="datetimeFigureOut">
              <a:rPr lang="en-US" smtClean="0"/>
              <a:pPr/>
              <a:t>6/26/2017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D4D7E-261C-4B08-A279-BD862CEDB6A5}" type="datetimeFigureOut">
              <a:rPr lang="en-US" smtClean="0"/>
              <a:pPr/>
              <a:t>6/26/2017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75075" y="1889279"/>
            <a:ext cx="10058402" cy="2387600"/>
          </a:xfrm>
        </p:spPr>
        <p:txBody>
          <a:bodyPr>
            <a:normAutofit fontScale="90000"/>
          </a:bodyPr>
          <a:lstStyle/>
          <a:p>
            <a:pPr algn="l"/>
            <a:r>
              <a:rPr lang="en-US" b="1" dirty="0" smtClean="0">
                <a:solidFill>
                  <a:schemeClr val="bg1"/>
                </a:solidFill>
              </a:rPr>
              <a:t>CUSTOMS BROKERS COMPETENCY LICENSING EXAM TRAINING</a:t>
            </a:r>
            <a:endParaRPr lang="en-US" b="1" dirty="0">
              <a:solidFill>
                <a:schemeClr val="bg1"/>
              </a:solidFill>
            </a:endParaRPr>
          </a:p>
        </p:txBody>
      </p:sp>
      <p:sp>
        <p:nvSpPr>
          <p:cNvPr id="3" name="Subtitle 2"/>
          <p:cNvSpPr>
            <a:spLocks noGrp="1"/>
          </p:cNvSpPr>
          <p:nvPr>
            <p:ph type="subTitle" idx="1"/>
          </p:nvPr>
        </p:nvSpPr>
        <p:spPr>
          <a:xfrm>
            <a:off x="875075" y="4368954"/>
            <a:ext cx="10058402" cy="1655762"/>
          </a:xfrm>
        </p:spPr>
        <p:txBody>
          <a:bodyPr>
            <a:normAutofit/>
          </a:bodyPr>
          <a:lstStyle/>
          <a:p>
            <a:pPr algn="l"/>
            <a:r>
              <a:rPr lang="en-US" sz="3600" dirty="0" smtClean="0">
                <a:solidFill>
                  <a:schemeClr val="bg1"/>
                </a:solidFill>
              </a:rPr>
              <a:t>Customs Brokers Administrative Regulation</a:t>
            </a:r>
            <a:endParaRPr lang="en-US" sz="3600" dirty="0">
              <a:solidFill>
                <a:schemeClr val="bg1"/>
              </a:solidFill>
            </a:endParaRP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a:bodyPr>
          <a:lstStyle/>
          <a:p>
            <a:pPr lvl="0" algn="just" fontAlgn="base"/>
            <a:r>
              <a:rPr lang="en-US" b="1" dirty="0"/>
              <a:t>Written Tax Advice</a:t>
            </a:r>
            <a:r>
              <a:rPr lang="en-US" dirty="0"/>
              <a:t>. In providing written advice concerning any Customs duties and tax matters, a licensed Customs Broker shall (</a:t>
            </a:r>
            <a:r>
              <a:rPr lang="en-US" dirty="0" err="1"/>
              <a:t>i</a:t>
            </a:r>
            <a:r>
              <a:rPr lang="en-US" dirty="0"/>
              <a:t>) base the advice rendered on reasonable lawful assumptions (ii) use the LRC and the regulations promulgated thereunder as well as any other relevant and applicable law and regulation as a basis for rendering said advice (iii) reasonably consider all relevant facts that the Broker knows or should know and (iv) use reasonable efforts to identify and ascertain the relevant facts. </a:t>
            </a:r>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23984789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a:bodyPr>
          <a:lstStyle/>
          <a:p>
            <a:r>
              <a:rPr lang="en-US" b="1" dirty="0"/>
              <a:t>Errors and Omissions</a:t>
            </a:r>
            <a:r>
              <a:rPr lang="en-US" dirty="0"/>
              <a:t>. If a licensed Customs Broker  knows that a client has not complied with the LRC or the LRA Act, or any applicable or relevant laws affecting tax matters or has made an error or omission in any return, declaration,  affidavit, or other document which the client submitted or executed pursuant to the LRC or LRA ACT or regulations promulgated thereunder,  the Customs Broker shall  promptly inform the client of that noncompliance, error, or omission and advise the client of the consequences under the Code, LRA ACT, or other relevant rules and regulations of said non-compliance, error, or omission, and keep records of such notification provided the client..</a:t>
            </a:r>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12651214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92500" lnSpcReduction="10000"/>
          </a:bodyPr>
          <a:lstStyle/>
          <a:p>
            <a:pPr lvl="0" algn="just" fontAlgn="base"/>
            <a:r>
              <a:rPr lang="en-US" b="1" dirty="0"/>
              <a:t>Furnishing Information to the LRA</a:t>
            </a:r>
            <a:r>
              <a:rPr lang="en-US" dirty="0"/>
              <a:t>. If a licensed Customs Broker receives a proper request for information from the LRA, the Customs Broker shall promptly submit the requested information in accordance with Section 55 of the LRC. </a:t>
            </a:r>
          </a:p>
          <a:p>
            <a:pPr marL="0" indent="0" algn="just">
              <a:buNone/>
            </a:pPr>
            <a:endParaRPr lang="en-US" dirty="0"/>
          </a:p>
          <a:p>
            <a:pPr lvl="0" algn="just" fontAlgn="base"/>
            <a:r>
              <a:rPr lang="en-US" b="1" dirty="0"/>
              <a:t>Handling Matters Promptly</a:t>
            </a:r>
            <a:r>
              <a:rPr lang="en-US" dirty="0"/>
              <a:t>. A licensed Customs Broker shall not unreasonably delay the prompt disposition of any matter before the LRA. This applies with respect to responding to your client as well as to LRA personnel. A licensed Customs Broker shall not advise a client to submit any document to the LRA for the purpose of delaying or impeding the administration of the LRC or LRA Act or the regulations promulgated thereunder or any other relevant and applicable laws.</a:t>
            </a:r>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4007509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lnSpcReduction="10000"/>
          </a:bodyPr>
          <a:lstStyle/>
          <a:p>
            <a:pPr lvl="0" algn="just" fontAlgn="base"/>
            <a:r>
              <a:rPr lang="en-US" b="1" dirty="0"/>
              <a:t>Client Records</a:t>
            </a:r>
            <a:r>
              <a:rPr lang="en-US" dirty="0"/>
              <a:t>. On request of a client, a licensed Customs Broker shall promptly return any records of a client necessary for the client to comply with its tax obligations to the LRA and by extension to the Government of Liberia in accordance with Section 55 of the LRC. </a:t>
            </a:r>
          </a:p>
          <a:p>
            <a:pPr marL="0" indent="0" algn="just">
              <a:buNone/>
            </a:pPr>
            <a:endParaRPr lang="en-US" dirty="0"/>
          </a:p>
          <a:p>
            <a:pPr lvl="0" algn="just" fontAlgn="base"/>
            <a:r>
              <a:rPr lang="en-US" b="1" dirty="0"/>
              <a:t>Solicitation.</a:t>
            </a:r>
            <a:r>
              <a:rPr lang="en-US" dirty="0"/>
              <a:t> With respect to any matter before the LRA, a licensed Customs Broker shall not solicit money, materials, or services for or on behalf of the LRA or its staff for the exercise of its duties and responsibilities under the provisions of the LRC and related laws. Nor should a licensed Broker give any gift, cold water, Saturday, money or bribe to any LRA staff or agents.</a:t>
            </a:r>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3376776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32386" y="365125"/>
            <a:ext cx="10321413" cy="863907"/>
          </a:xfrm>
        </p:spPr>
        <p:txBody>
          <a:bodyPr>
            <a:normAutofit fontScale="90000"/>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70000" lnSpcReduction="20000"/>
          </a:bodyPr>
          <a:lstStyle/>
          <a:p>
            <a:pPr lvl="0" algn="just" fontAlgn="base"/>
            <a:r>
              <a:rPr lang="en-US" sz="3100" b="1" dirty="0"/>
              <a:t>Negotiating Checks</a:t>
            </a:r>
            <a:r>
              <a:rPr lang="en-US" sz="3100" dirty="0"/>
              <a:t>. A licensed Customs Broker shall not endorse, negotiate, electronically transfer, or direct the deposit of any government check relating to a LRA tax refund or payment that is not for the Broker.  A licensed Customs Broker shall not direct or accept payment from the LRA or the government of Liberia to a taxpayer into an account owned or controlled by the Broker unless the Broker has a legal power of attorney or other written legal authorization from the client.</a:t>
            </a:r>
          </a:p>
          <a:p>
            <a:pPr marL="0" indent="0" algn="just">
              <a:buNone/>
            </a:pPr>
            <a:endParaRPr lang="en-US" sz="3100" dirty="0"/>
          </a:p>
          <a:p>
            <a:pPr lvl="0" algn="just" fontAlgn="base"/>
            <a:r>
              <a:rPr lang="en-US" sz="3100" b="1" dirty="0"/>
              <a:t>Personal Tax Compliance Responsibilities</a:t>
            </a:r>
            <a:r>
              <a:rPr lang="en-US" sz="3100" dirty="0"/>
              <a:t>: A licensed Customs Broker is responsible for ensuring the timely filing and payment of his/her personal income tax returns and the tax returns of any entity over which the Broker has or shares control. Failing to file income tax returns or employment/service/excise tax returns is considered disreputable and incompetent conduct for which a Broker may be summarily suspended, indefinitely and/or permanently bar from practicing before the LRA. The willful evasion or avoidance of the assessment or payment of tax is a serious violation and a professional misconduct that may be subject to the aforementioned sanctions.</a:t>
            </a: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776475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77500" lnSpcReduction="20000"/>
          </a:bodyPr>
          <a:lstStyle/>
          <a:p>
            <a:pPr lvl="0" algn="just" fontAlgn="base"/>
            <a:r>
              <a:rPr lang="en-US" sz="3400" b="1" dirty="0">
                <a:solidFill>
                  <a:prstClr val="black"/>
                </a:solidFill>
              </a:rPr>
              <a:t>Books and Records</a:t>
            </a:r>
            <a:r>
              <a:rPr lang="en-US" sz="3400" dirty="0">
                <a:solidFill>
                  <a:prstClr val="black"/>
                </a:solidFill>
              </a:rPr>
              <a:t>: All licensed Customs Brokers shall be required to maintain their records in accordance with Section 55 of the LRC and the regulations promulgated thereunder.</a:t>
            </a:r>
          </a:p>
          <a:p>
            <a:pPr marL="0" lvl="0" indent="0" algn="just">
              <a:buNone/>
            </a:pPr>
            <a:r>
              <a:rPr lang="en-US" sz="3400" dirty="0">
                <a:solidFill>
                  <a:prstClr val="black"/>
                </a:solidFill>
              </a:rPr>
              <a:t> </a:t>
            </a:r>
          </a:p>
          <a:p>
            <a:pPr lvl="0" algn="just" fontAlgn="base"/>
            <a:r>
              <a:rPr lang="en-US" sz="3400" b="1" dirty="0">
                <a:solidFill>
                  <a:prstClr val="black"/>
                </a:solidFill>
              </a:rPr>
              <a:t>The Offering of Gratuity</a:t>
            </a:r>
            <a:r>
              <a:rPr lang="en-US" sz="3400" dirty="0">
                <a:solidFill>
                  <a:prstClr val="black"/>
                </a:solidFill>
              </a:rPr>
              <a:t>: No licensed  Customs Broker or anyone acting on behalf of a licensed Customs Broker shall offer or pay directly or indirectly to any LRA employee or anyone acting on behalf of an LRA employee or any employee within the employed of any MAC,  gratuity  of any kind whether or not  it could reasonably be expected to directly or indirectly influence the LRA employee’s official actions or judgment, or could reasonably be considered as a reward for any official action or inaction on the part of the LRA employee or anyone acting on behalf of the LRA employee.</a:t>
            </a: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10122679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77500" lnSpcReduction="20000"/>
          </a:bodyPr>
          <a:lstStyle/>
          <a:p>
            <a:pPr lvl="0" algn="just"/>
            <a:endParaRPr lang="en-US" sz="3400" b="1" dirty="0" smtClean="0">
              <a:solidFill>
                <a:prstClr val="black"/>
              </a:solidFill>
            </a:endParaRPr>
          </a:p>
          <a:p>
            <a:pPr lvl="0" algn="just"/>
            <a:r>
              <a:rPr lang="en-US" sz="3400" b="1" dirty="0" smtClean="0">
                <a:solidFill>
                  <a:prstClr val="black"/>
                </a:solidFill>
              </a:rPr>
              <a:t>Publishing </a:t>
            </a:r>
            <a:r>
              <a:rPr lang="en-US" sz="3400" b="1" dirty="0">
                <a:solidFill>
                  <a:prstClr val="black"/>
                </a:solidFill>
              </a:rPr>
              <a:t>of Fees for Clearing and Forwarding of Cargo</a:t>
            </a:r>
            <a:r>
              <a:rPr lang="en-US" sz="3400" dirty="0">
                <a:solidFill>
                  <a:prstClr val="black"/>
                </a:solidFill>
              </a:rPr>
              <a:t>: All licensed Customs Brokers practicing before the LRA shall publish on its website and/or offices, and the websites of the Ministry of Commerce and Industry (</a:t>
            </a:r>
            <a:r>
              <a:rPr lang="en-US" sz="3400" dirty="0" err="1">
                <a:solidFill>
                  <a:prstClr val="black"/>
                </a:solidFill>
              </a:rPr>
              <a:t>MoCI</a:t>
            </a:r>
            <a:r>
              <a:rPr lang="en-US" sz="3400" dirty="0">
                <a:solidFill>
                  <a:prstClr val="black"/>
                </a:solidFill>
              </a:rPr>
              <a:t>), the Liberia Chamber of Commerce (LCC) and the Inspection Company, and any other website deemed necessary, their Fee Schedule which shall contain the maximum fees they will charge customers for any service in the clearing and forwarding of cargo in their behalf.  Without prejudice to the foregoing, licensed brokers shall have no restriction on the minimum fee they may charge for their services.  Such fees may be amended upwards or downwards at any time provided that a licensed Customs Broker practicing before the LRA notifies the LRA and publishes the new schedule of fees one month prior to the effective date</a:t>
            </a: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3207442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Specific Violations</a:t>
            </a:r>
          </a:p>
        </p:txBody>
      </p:sp>
      <p:sp>
        <p:nvSpPr>
          <p:cNvPr id="3" name="Content Placeholder 2"/>
          <p:cNvSpPr>
            <a:spLocks noGrp="1"/>
          </p:cNvSpPr>
          <p:nvPr>
            <p:ph idx="1"/>
          </p:nvPr>
        </p:nvSpPr>
        <p:spPr/>
        <p:txBody>
          <a:bodyPr>
            <a:normAutofit fontScale="62500" lnSpcReduction="20000"/>
          </a:bodyPr>
          <a:lstStyle/>
          <a:p>
            <a:pPr lvl="0" algn="just"/>
            <a:endParaRPr lang="en-US" sz="3400" b="1" dirty="0" smtClean="0">
              <a:solidFill>
                <a:prstClr val="black"/>
              </a:solidFill>
            </a:endParaRPr>
          </a:p>
          <a:p>
            <a:pPr marL="0" indent="0" algn="just">
              <a:buNone/>
            </a:pPr>
            <a:r>
              <a:rPr lang="en-US" sz="3200" dirty="0"/>
              <a:t>The following list of specific violations is indicative and not exhaustive. A broker commits a specific violation if the broker -</a:t>
            </a:r>
          </a:p>
          <a:p>
            <a:pPr lvl="0" algn="just" fontAlgn="base"/>
            <a:r>
              <a:rPr lang="en-US" sz="3200" dirty="0"/>
              <a:t>Contravenes the provisions of legislation or regulation relating to the import or export of goods.</a:t>
            </a:r>
          </a:p>
          <a:p>
            <a:pPr lvl="0" algn="just" fontAlgn="base"/>
            <a:r>
              <a:rPr lang="en-US" sz="3200" dirty="0"/>
              <a:t>Contravenes the LRC</a:t>
            </a:r>
          </a:p>
          <a:p>
            <a:pPr lvl="0" algn="just" fontAlgn="base"/>
            <a:r>
              <a:rPr lang="en-US" sz="3200" dirty="0"/>
              <a:t>Acts in a manner likely to defraud the Government of the Republic of Liberia or a client such as smuggling, false invoicing, under declaration, false declaration, tax evasion, tax avoidance </a:t>
            </a:r>
            <a:r>
              <a:rPr lang="en-US" sz="3200" dirty="0" err="1"/>
              <a:t>etc</a:t>
            </a:r>
            <a:endParaRPr lang="en-US" sz="3200" dirty="0"/>
          </a:p>
          <a:p>
            <a:pPr lvl="0" algn="just" fontAlgn="base"/>
            <a:r>
              <a:rPr lang="en-US" sz="3200" dirty="0"/>
              <a:t>Conspires with others in planning to defraud the Government of the Republic of Liberia</a:t>
            </a:r>
          </a:p>
          <a:p>
            <a:pPr lvl="0" algn="just" fontAlgn="base"/>
            <a:r>
              <a:rPr lang="en-US" sz="3200" dirty="0"/>
              <a:t>Fails to comply with this regulation and related laws.</a:t>
            </a:r>
          </a:p>
          <a:p>
            <a:pPr lvl="0" algn="just" fontAlgn="base"/>
            <a:r>
              <a:rPr lang="en-US" sz="3200" dirty="0"/>
              <a:t>Becomes financially insolvent or bankrupt.</a:t>
            </a:r>
          </a:p>
          <a:p>
            <a:pPr lvl="0" algn="just" fontAlgn="base"/>
            <a:r>
              <a:rPr lang="en-US" sz="3200" dirty="0"/>
              <a:t>Commits or is involved in any criminal activity whilst licensed as a Customs Broker</a:t>
            </a:r>
          </a:p>
          <a:p>
            <a:pPr lvl="0" algn="just" fontAlgn="base"/>
            <a:r>
              <a:rPr lang="en-US" sz="3200" dirty="0"/>
              <a:t>Fails to maintain a current tax clearance</a:t>
            </a:r>
          </a:p>
          <a:p>
            <a:pPr lvl="0" algn="just" fontAlgn="base"/>
            <a:r>
              <a:rPr lang="en-US" sz="3200" dirty="0"/>
              <a:t>Is no longer qualified under this regulation</a:t>
            </a: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4033010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fontScale="90000"/>
          </a:bodyPr>
          <a:lstStyle/>
          <a:p>
            <a:r>
              <a:rPr lang="en-US" b="1" dirty="0"/>
              <a:t>Range of Sanctions for Violation of the Professional Duties and Obligation and for committing any of the Specific Violations</a:t>
            </a:r>
            <a:endParaRPr lang="en-US" dirty="0"/>
          </a:p>
        </p:txBody>
      </p:sp>
      <p:sp>
        <p:nvSpPr>
          <p:cNvPr id="3" name="Content Placeholder 2"/>
          <p:cNvSpPr>
            <a:spLocks noGrp="1"/>
          </p:cNvSpPr>
          <p:nvPr>
            <p:ph idx="1"/>
          </p:nvPr>
        </p:nvSpPr>
        <p:spPr/>
        <p:txBody>
          <a:bodyPr>
            <a:normAutofit fontScale="62500" lnSpcReduction="20000"/>
          </a:bodyPr>
          <a:lstStyle/>
          <a:p>
            <a:pPr lvl="0" algn="just"/>
            <a:endParaRPr lang="en-US" sz="3400" b="1" dirty="0" smtClean="0">
              <a:solidFill>
                <a:prstClr val="black"/>
              </a:solidFill>
            </a:endParaRPr>
          </a:p>
          <a:p>
            <a:pPr lvl="0" algn="just"/>
            <a:r>
              <a:rPr lang="en-US" sz="4200" dirty="0">
                <a:solidFill>
                  <a:prstClr val="black"/>
                </a:solidFill>
              </a:rPr>
              <a:t>The LRA may </a:t>
            </a:r>
            <a:r>
              <a:rPr lang="en-US" sz="4200" b="1" dirty="0">
                <a:solidFill>
                  <a:prstClr val="black"/>
                </a:solidFill>
              </a:rPr>
              <a:t>censure, suspend, revoke </a:t>
            </a:r>
            <a:r>
              <a:rPr lang="en-US" sz="4200" dirty="0">
                <a:solidFill>
                  <a:prstClr val="black"/>
                </a:solidFill>
              </a:rPr>
              <a:t>the license of, or disbar any Customs Broker, from practicing before the LRA if the individual is unethical, incompetent, disreputable, or fails to comply with any tax or revenue related regulations including this regulation or with intent to defraud, willfully and knowingly misleads or threatens a client or prospective client. </a:t>
            </a:r>
          </a:p>
          <a:p>
            <a:pPr marL="0" lvl="0" indent="0" algn="just">
              <a:buNone/>
            </a:pPr>
            <a:endParaRPr lang="en-US" sz="4200" dirty="0">
              <a:solidFill>
                <a:prstClr val="black"/>
              </a:solidFill>
            </a:endParaRPr>
          </a:p>
          <a:p>
            <a:pPr lvl="0" algn="just"/>
            <a:r>
              <a:rPr lang="en-US" sz="4200" dirty="0">
                <a:solidFill>
                  <a:prstClr val="black"/>
                </a:solidFill>
              </a:rPr>
              <a:t>The LRA may also imposed a monetary penalty for an individual, and/or the employer of any individual subject to this regulation if (</a:t>
            </a:r>
            <a:r>
              <a:rPr lang="en-US" sz="4200" dirty="0" err="1">
                <a:solidFill>
                  <a:prstClr val="black"/>
                </a:solidFill>
              </a:rPr>
              <a:t>i</a:t>
            </a:r>
            <a:r>
              <a:rPr lang="en-US" sz="4200" dirty="0">
                <a:solidFill>
                  <a:prstClr val="black"/>
                </a:solidFill>
              </a:rPr>
              <a:t>) the violations occurred in connection with the individual’s activities on behalf of the employer and (ii) the employer knew or reasonably should have known of the individual’s conduct</a:t>
            </a: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30147973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Role of the National Customs Brokers Association</a:t>
            </a:r>
            <a:endParaRPr lang="en-US" dirty="0"/>
          </a:p>
        </p:txBody>
      </p:sp>
      <p:sp>
        <p:nvSpPr>
          <p:cNvPr id="3" name="Content Placeholder 2"/>
          <p:cNvSpPr>
            <a:spLocks noGrp="1"/>
          </p:cNvSpPr>
          <p:nvPr>
            <p:ph idx="1"/>
          </p:nvPr>
        </p:nvSpPr>
        <p:spPr/>
        <p:txBody>
          <a:bodyPr>
            <a:normAutofit fontScale="62500" lnSpcReduction="20000"/>
          </a:bodyPr>
          <a:lstStyle/>
          <a:p>
            <a:pPr lvl="0" algn="just"/>
            <a:endParaRPr lang="en-US" sz="3400" b="1" dirty="0" smtClean="0">
              <a:solidFill>
                <a:prstClr val="black"/>
              </a:solidFill>
            </a:endParaRPr>
          </a:p>
          <a:p>
            <a:pPr lvl="0" algn="just" fontAlgn="base"/>
            <a:r>
              <a:rPr lang="en-US" sz="3800" dirty="0">
                <a:solidFill>
                  <a:prstClr val="black"/>
                </a:solidFill>
              </a:rPr>
              <a:t>A </a:t>
            </a:r>
            <a:r>
              <a:rPr lang="en-US" sz="3800" b="1" dirty="0">
                <a:solidFill>
                  <a:prstClr val="black"/>
                </a:solidFill>
              </a:rPr>
              <a:t>majority of licensed customs brokers </a:t>
            </a:r>
            <a:r>
              <a:rPr lang="en-US" sz="3800" dirty="0">
                <a:solidFill>
                  <a:prstClr val="black"/>
                </a:solidFill>
              </a:rPr>
              <a:t>may </a:t>
            </a:r>
            <a:r>
              <a:rPr lang="en-US" sz="3800" b="1" dirty="0">
                <a:solidFill>
                  <a:prstClr val="black"/>
                </a:solidFill>
              </a:rPr>
              <a:t>establish </a:t>
            </a:r>
            <a:r>
              <a:rPr lang="en-US" sz="3800" dirty="0">
                <a:solidFill>
                  <a:prstClr val="black"/>
                </a:solidFill>
              </a:rPr>
              <a:t>or </a:t>
            </a:r>
            <a:r>
              <a:rPr lang="en-US" sz="3800" b="1" dirty="0">
                <a:solidFill>
                  <a:prstClr val="black"/>
                </a:solidFill>
              </a:rPr>
              <a:t>continue</a:t>
            </a:r>
            <a:r>
              <a:rPr lang="en-US" sz="3800" dirty="0">
                <a:solidFill>
                  <a:prstClr val="black"/>
                </a:solidFill>
              </a:rPr>
              <a:t> the existing National Customs Brokers Association</a:t>
            </a:r>
          </a:p>
          <a:p>
            <a:pPr lvl="0" algn="just" fontAlgn="base"/>
            <a:r>
              <a:rPr lang="en-US" sz="3800" dirty="0">
                <a:solidFill>
                  <a:prstClr val="black"/>
                </a:solidFill>
              </a:rPr>
              <a:t>The National Customs Brokers Association may have input into the design and content of the licensing examination</a:t>
            </a:r>
          </a:p>
          <a:p>
            <a:pPr lvl="0" algn="just" fontAlgn="base"/>
            <a:r>
              <a:rPr lang="en-US" sz="3800" dirty="0">
                <a:solidFill>
                  <a:prstClr val="black"/>
                </a:solidFill>
              </a:rPr>
              <a:t>The National Customs Brokers Association may have a role in the preparation or training for the customs broker examination</a:t>
            </a:r>
          </a:p>
          <a:p>
            <a:pPr lvl="0" algn="just" fontAlgn="base"/>
            <a:r>
              <a:rPr lang="en-US" sz="3800" dirty="0">
                <a:solidFill>
                  <a:prstClr val="black"/>
                </a:solidFill>
              </a:rPr>
              <a:t>In order to protect the client’s interest, the National Customs Brokers Association of Liberia must establish customized domestic standards of best practice on a national basis, taking into account international and ECOWAS region best practices</a:t>
            </a:r>
          </a:p>
          <a:p>
            <a:pPr lvl="0" algn="just" fontAlgn="base"/>
            <a:r>
              <a:rPr lang="en-US" sz="3800" dirty="0">
                <a:solidFill>
                  <a:prstClr val="black"/>
                </a:solidFill>
              </a:rPr>
              <a:t>The National Customs Broker Association should establish a code of professional conduct for its members and a means of monitoring and recording compliance and misconduct in a transparent auditable, verifiable, and fair manner</a:t>
            </a:r>
          </a:p>
          <a:p>
            <a:pPr lvl="0" algn="just"/>
            <a:endParaRPr lang="en-US" sz="3800" dirty="0">
              <a:solidFill>
                <a:prstClr val="black"/>
              </a:solidFill>
            </a:endParaRPr>
          </a:p>
          <a:p>
            <a:pPr algn="just"/>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3778472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Legal Reliance for the Promulgation of the Regulation</a:t>
            </a:r>
            <a:endParaRPr lang="en-US" b="1" dirty="0"/>
          </a:p>
        </p:txBody>
      </p:sp>
      <p:sp>
        <p:nvSpPr>
          <p:cNvPr id="3" name="Content Placeholder 2"/>
          <p:cNvSpPr>
            <a:spLocks noGrp="1"/>
          </p:cNvSpPr>
          <p:nvPr>
            <p:ph idx="1"/>
          </p:nvPr>
        </p:nvSpPr>
        <p:spPr/>
        <p:txBody>
          <a:bodyPr/>
          <a:lstStyle/>
          <a:p>
            <a:r>
              <a:rPr lang="en-US" dirty="0" smtClean="0"/>
              <a:t>Section 1500 or Liberia Revenue Code (LRC)</a:t>
            </a:r>
          </a:p>
          <a:p>
            <a:r>
              <a:rPr lang="en-US" dirty="0" smtClean="0"/>
              <a:t>Section 21(1)(a) &amp; (b) of the LRA Act of 2013</a:t>
            </a:r>
          </a:p>
          <a:p>
            <a:r>
              <a:rPr lang="en-US" dirty="0" smtClean="0"/>
              <a:t>Section 8(1) of the LRA Act</a:t>
            </a:r>
          </a:p>
          <a:p>
            <a:r>
              <a:rPr lang="en-US" dirty="0" smtClean="0"/>
              <a:t>Section 7(2)(</a:t>
            </a:r>
            <a:r>
              <a:rPr lang="en-US" dirty="0" err="1" smtClean="0"/>
              <a:t>i</a:t>
            </a:r>
            <a:r>
              <a:rPr lang="en-US" dirty="0" smtClean="0"/>
              <a:t>) of the LRA Act</a:t>
            </a:r>
            <a:endParaRPr lang="en-US" dirty="0"/>
          </a:p>
        </p:txBody>
      </p:sp>
    </p:spTree>
    <p:extLst>
      <p:ext uri="{BB962C8B-B14F-4D97-AF65-F5344CB8AC3E}">
        <p14:creationId xmlns:p14="http://schemas.microsoft.com/office/powerpoint/2010/main" val="3964808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Once licensed, Customs Brokers Must Follow the Following Best Practice</a:t>
            </a:r>
            <a:r>
              <a:rPr lang="en-US" dirty="0"/>
              <a:t>:</a:t>
            </a:r>
          </a:p>
        </p:txBody>
      </p:sp>
      <p:sp>
        <p:nvSpPr>
          <p:cNvPr id="3" name="Content Placeholder 2"/>
          <p:cNvSpPr>
            <a:spLocks noGrp="1"/>
          </p:cNvSpPr>
          <p:nvPr>
            <p:ph idx="1"/>
          </p:nvPr>
        </p:nvSpPr>
        <p:spPr/>
        <p:txBody>
          <a:bodyPr>
            <a:normAutofit/>
          </a:bodyPr>
          <a:lstStyle/>
          <a:p>
            <a:pPr lvl="0" algn="just"/>
            <a:endParaRPr lang="en-US" sz="3400" b="1" dirty="0" smtClean="0">
              <a:solidFill>
                <a:prstClr val="black"/>
              </a:solidFill>
            </a:endParaRPr>
          </a:p>
          <a:p>
            <a:pPr lvl="0" algn="just" fontAlgn="base"/>
            <a:r>
              <a:rPr lang="en-US" dirty="0"/>
              <a:t>Customs Brokers must demonstrate continuing financial stability.</a:t>
            </a:r>
          </a:p>
          <a:p>
            <a:pPr lvl="0" algn="just" fontAlgn="base"/>
            <a:r>
              <a:rPr lang="en-US" dirty="0"/>
              <a:t>Customs Brokers must remain tax compliant</a:t>
            </a:r>
          </a:p>
          <a:p>
            <a:pPr lvl="0" algn="just" fontAlgn="base"/>
            <a:r>
              <a:rPr lang="en-US" dirty="0"/>
              <a:t>Customs Brokers must demonstrate high level of professional competence and integrity at all time</a:t>
            </a:r>
          </a:p>
          <a:p>
            <a:pPr lvl="0" algn="just" fontAlgn="base"/>
            <a:r>
              <a:rPr lang="en-US" dirty="0"/>
              <a:t>Customs Brokers must be in compliance with the LRC, regulations promulgated thereunder and related laws</a:t>
            </a:r>
          </a:p>
          <a:p>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29879998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Transitional Provision</a:t>
            </a:r>
            <a:endParaRPr lang="en-US" dirty="0"/>
          </a:p>
        </p:txBody>
      </p:sp>
      <p:sp>
        <p:nvSpPr>
          <p:cNvPr id="3" name="Content Placeholder 2"/>
          <p:cNvSpPr>
            <a:spLocks noGrp="1"/>
          </p:cNvSpPr>
          <p:nvPr>
            <p:ph idx="1"/>
          </p:nvPr>
        </p:nvSpPr>
        <p:spPr/>
        <p:txBody>
          <a:bodyPr>
            <a:normAutofit fontScale="92500" lnSpcReduction="20000"/>
          </a:bodyPr>
          <a:lstStyle/>
          <a:p>
            <a:pPr lvl="0" algn="just"/>
            <a:endParaRPr lang="en-US" sz="3400" b="1" dirty="0" smtClean="0">
              <a:solidFill>
                <a:prstClr val="black"/>
              </a:solidFill>
            </a:endParaRPr>
          </a:p>
          <a:p>
            <a:pPr algn="just"/>
            <a:r>
              <a:rPr lang="en-US" dirty="0"/>
              <a:t>Within six months of coming into effect of this regulation, all existing Customs Brokers will be required to renew their license. </a:t>
            </a:r>
          </a:p>
          <a:p>
            <a:pPr marL="0" indent="0" algn="just">
              <a:buNone/>
            </a:pPr>
            <a:endParaRPr lang="en-US" dirty="0"/>
          </a:p>
          <a:p>
            <a:pPr algn="just"/>
            <a:r>
              <a:rPr lang="en-US" dirty="0"/>
              <a:t>A person currently carrying on business as a custom broker who does not satisfy all of the licensing requirements established herein and/or fails to obtain an applicable customs broker license shall be prohibited from carrying out customs brokers activities before the LRA or in any way and at any place within the Republic of Liberia. For the avoidance of doubt, no one shall be prohibited from carrying on any customs broker activities for reason of lack of license until the last day of the sixth month as of the Effective Date of this Regulations.  </a:t>
            </a:r>
          </a:p>
          <a:p>
            <a:pPr marL="0" indent="0">
              <a:buNone/>
            </a:pPr>
            <a:r>
              <a:rPr lang="en-US" dirty="0"/>
              <a:t> </a:t>
            </a:r>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14246244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EFFECTIVE DATE</a:t>
            </a:r>
            <a:endParaRPr lang="en-US" dirty="0"/>
          </a:p>
        </p:txBody>
      </p:sp>
      <p:sp>
        <p:nvSpPr>
          <p:cNvPr id="3" name="Content Placeholder 2"/>
          <p:cNvSpPr>
            <a:spLocks noGrp="1"/>
          </p:cNvSpPr>
          <p:nvPr>
            <p:ph idx="1"/>
          </p:nvPr>
        </p:nvSpPr>
        <p:spPr/>
        <p:txBody>
          <a:bodyPr>
            <a:normAutofit/>
          </a:bodyPr>
          <a:lstStyle/>
          <a:p>
            <a:pPr lvl="0" algn="just"/>
            <a:endParaRPr lang="en-US" sz="3400" b="1" dirty="0" smtClean="0">
              <a:solidFill>
                <a:prstClr val="black"/>
              </a:solidFill>
            </a:endParaRPr>
          </a:p>
          <a:p>
            <a:pPr algn="just"/>
            <a:r>
              <a:rPr lang="en-US" dirty="0"/>
              <a:t>This Regulation shall become </a:t>
            </a:r>
            <a:r>
              <a:rPr lang="en-US" b="1" dirty="0"/>
              <a:t>effective one (1) month </a:t>
            </a:r>
            <a:r>
              <a:rPr lang="en-US" dirty="0"/>
              <a:t>as of the date of its </a:t>
            </a:r>
            <a:r>
              <a:rPr lang="en-US" b="1" dirty="0"/>
              <a:t>signature by the Commissioner General </a:t>
            </a:r>
            <a:r>
              <a:rPr lang="en-US" dirty="0"/>
              <a:t>and publication by the </a:t>
            </a:r>
            <a:r>
              <a:rPr lang="en-US" b="1" dirty="0"/>
              <a:t>Ministry of Foreign Affairs</a:t>
            </a:r>
            <a:r>
              <a:rPr lang="en-US" dirty="0"/>
              <a:t>.</a:t>
            </a:r>
          </a:p>
          <a:p>
            <a:endParaRPr lang="en-US" dirty="0"/>
          </a:p>
          <a:p>
            <a:pPr marL="0" indent="0" algn="just">
              <a:buNone/>
            </a:pPr>
            <a:endParaRPr lang="en-US" dirty="0"/>
          </a:p>
          <a:p>
            <a:pPr marL="0" lvl="0" indent="0">
              <a:buNone/>
            </a:pPr>
            <a:endParaRPr lang="en-US" dirty="0" smtClean="0"/>
          </a:p>
          <a:p>
            <a:pPr marL="457200" lvl="1" indent="0">
              <a:buNone/>
            </a:pPr>
            <a:endParaRPr lang="en-US" dirty="0"/>
          </a:p>
        </p:txBody>
      </p:sp>
    </p:spTree>
    <p:extLst>
      <p:ext uri="{BB962C8B-B14F-4D97-AF65-F5344CB8AC3E}">
        <p14:creationId xmlns:p14="http://schemas.microsoft.com/office/powerpoint/2010/main" val="1547622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fontScale="90000"/>
          </a:bodyPr>
          <a:lstStyle/>
          <a:p>
            <a:r>
              <a:rPr lang="en-US" b="1" dirty="0"/>
              <a:t>The Purpose of the Customs Brokers Licensing and Administrative </a:t>
            </a:r>
            <a:r>
              <a:rPr lang="en-US" b="1" dirty="0" smtClean="0"/>
              <a:t>Regulation Legal Reliance for the Promulgation of the Regulation</a:t>
            </a:r>
            <a:endParaRPr lang="en-US" b="1" dirty="0"/>
          </a:p>
        </p:txBody>
      </p:sp>
      <p:sp>
        <p:nvSpPr>
          <p:cNvPr id="3" name="Content Placeholder 2"/>
          <p:cNvSpPr>
            <a:spLocks noGrp="1"/>
          </p:cNvSpPr>
          <p:nvPr>
            <p:ph idx="1"/>
          </p:nvPr>
        </p:nvSpPr>
        <p:spPr>
          <a:xfrm>
            <a:off x="838200" y="2015613"/>
            <a:ext cx="10515600" cy="4161350"/>
          </a:xfrm>
        </p:spPr>
        <p:txBody>
          <a:bodyPr>
            <a:normAutofit fontScale="92500" lnSpcReduction="10000"/>
          </a:bodyPr>
          <a:lstStyle/>
          <a:p>
            <a:pPr lvl="0"/>
            <a:endParaRPr lang="en-US" dirty="0" smtClean="0"/>
          </a:p>
          <a:p>
            <a:pPr lvl="0" algn="just"/>
            <a:r>
              <a:rPr lang="en-US" dirty="0" smtClean="0"/>
              <a:t>To </a:t>
            </a:r>
            <a:r>
              <a:rPr lang="en-US" dirty="0"/>
              <a:t>promote </a:t>
            </a:r>
            <a:r>
              <a:rPr lang="en-US" b="1" dirty="0"/>
              <a:t>professionalism</a:t>
            </a:r>
            <a:r>
              <a:rPr lang="en-US" dirty="0"/>
              <a:t>, </a:t>
            </a:r>
            <a:r>
              <a:rPr lang="en-US" b="1" dirty="0"/>
              <a:t>integrity, and accountability </a:t>
            </a:r>
            <a:r>
              <a:rPr lang="en-US" dirty="0"/>
              <a:t>in the business of customs brokers in Liberia</a:t>
            </a:r>
            <a:r>
              <a:rPr lang="en-US" dirty="0" smtClean="0"/>
              <a:t>;</a:t>
            </a:r>
            <a:endParaRPr lang="en-US" dirty="0"/>
          </a:p>
          <a:p>
            <a:pPr lvl="0" algn="just"/>
            <a:r>
              <a:rPr lang="en-US" dirty="0"/>
              <a:t>To </a:t>
            </a:r>
            <a:r>
              <a:rPr lang="en-US" b="1" dirty="0"/>
              <a:t>establish and implement </a:t>
            </a:r>
            <a:r>
              <a:rPr lang="en-US" dirty="0"/>
              <a:t>a system of </a:t>
            </a:r>
            <a:r>
              <a:rPr lang="en-US" b="1" dirty="0"/>
              <a:t>licensing, registration</a:t>
            </a:r>
            <a:r>
              <a:rPr lang="en-US" dirty="0"/>
              <a:t>, and </a:t>
            </a:r>
            <a:r>
              <a:rPr lang="en-US" b="1" dirty="0"/>
              <a:t>regulation</a:t>
            </a:r>
            <a:r>
              <a:rPr lang="en-US" dirty="0"/>
              <a:t> of customs brokers first by ensuring that customs broker licenses are issued only to </a:t>
            </a:r>
            <a:r>
              <a:rPr lang="en-US" b="1" dirty="0"/>
              <a:t>natural and legal persons </a:t>
            </a:r>
            <a:r>
              <a:rPr lang="en-US" dirty="0"/>
              <a:t>evaluated and found to have the </a:t>
            </a:r>
            <a:r>
              <a:rPr lang="en-US" b="1" dirty="0"/>
              <a:t>character, training and skills </a:t>
            </a:r>
            <a:r>
              <a:rPr lang="en-US" dirty="0"/>
              <a:t>to provide competent services to </a:t>
            </a:r>
            <a:r>
              <a:rPr lang="en-US" b="1" dirty="0"/>
              <a:t>importers</a:t>
            </a:r>
            <a:r>
              <a:rPr lang="en-US" dirty="0"/>
              <a:t> and </a:t>
            </a:r>
            <a:r>
              <a:rPr lang="en-US" b="1" dirty="0"/>
              <a:t>exporter</a:t>
            </a:r>
            <a:r>
              <a:rPr lang="en-US" dirty="0"/>
              <a:t> in respect of trade and commerce; </a:t>
            </a:r>
            <a:r>
              <a:rPr lang="en-US" dirty="0" smtClean="0"/>
              <a:t>and</a:t>
            </a:r>
          </a:p>
          <a:p>
            <a:pPr lvl="0" algn="just"/>
            <a:r>
              <a:rPr lang="en-US" dirty="0" smtClean="0"/>
              <a:t>To support </a:t>
            </a:r>
            <a:r>
              <a:rPr lang="en-US" b="1" dirty="0" smtClean="0"/>
              <a:t>efficient</a:t>
            </a:r>
            <a:r>
              <a:rPr lang="en-US" dirty="0" smtClean="0"/>
              <a:t> and </a:t>
            </a:r>
            <a:r>
              <a:rPr lang="en-US" b="1" dirty="0" smtClean="0"/>
              <a:t>effective tax administration </a:t>
            </a:r>
            <a:r>
              <a:rPr lang="en-US" dirty="0" smtClean="0"/>
              <a:t>by ensuring that all </a:t>
            </a:r>
            <a:r>
              <a:rPr lang="en-US" b="1" dirty="0" smtClean="0"/>
              <a:t>customs brokers </a:t>
            </a:r>
            <a:r>
              <a:rPr lang="en-US" dirty="0" smtClean="0"/>
              <a:t>practicing in Liberia are </a:t>
            </a:r>
            <a:r>
              <a:rPr lang="en-US" b="1" dirty="0" smtClean="0"/>
              <a:t>properly licensed </a:t>
            </a:r>
            <a:r>
              <a:rPr lang="en-US" dirty="0" smtClean="0"/>
              <a:t>and adhere to </a:t>
            </a:r>
            <a:r>
              <a:rPr lang="en-US" b="1" dirty="0" smtClean="0"/>
              <a:t>professional standards </a:t>
            </a:r>
            <a:r>
              <a:rPr lang="en-US" dirty="0" smtClean="0"/>
              <a:t>and follow the </a:t>
            </a:r>
            <a:r>
              <a:rPr lang="en-US" b="1" dirty="0" smtClean="0"/>
              <a:t>rules, regulations, and laws</a:t>
            </a:r>
            <a:r>
              <a:rPr lang="en-US" dirty="0" smtClean="0"/>
              <a:t>. </a:t>
            </a:r>
            <a:endParaRPr lang="en-US" dirty="0"/>
          </a:p>
        </p:txBody>
      </p:sp>
    </p:spTree>
    <p:extLst>
      <p:ext uri="{BB962C8B-B14F-4D97-AF65-F5344CB8AC3E}">
        <p14:creationId xmlns:p14="http://schemas.microsoft.com/office/powerpoint/2010/main" val="401973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Customs Broker Activities</a:t>
            </a:r>
          </a:p>
        </p:txBody>
      </p:sp>
      <p:sp>
        <p:nvSpPr>
          <p:cNvPr id="3" name="Content Placeholder 2"/>
          <p:cNvSpPr>
            <a:spLocks noGrp="1"/>
          </p:cNvSpPr>
          <p:nvPr>
            <p:ph idx="1"/>
          </p:nvPr>
        </p:nvSpPr>
        <p:spPr/>
        <p:txBody>
          <a:bodyPr>
            <a:normAutofit/>
          </a:bodyPr>
          <a:lstStyle/>
          <a:p>
            <a:pPr lvl="0"/>
            <a:endParaRPr lang="en-US" dirty="0" smtClean="0"/>
          </a:p>
          <a:p>
            <a:pPr lvl="0" algn="just" fontAlgn="base"/>
            <a:r>
              <a:rPr lang="en-US" dirty="0"/>
              <a:t>Filing of documents </a:t>
            </a:r>
          </a:p>
          <a:p>
            <a:pPr lvl="0" algn="just" fontAlgn="base"/>
            <a:r>
              <a:rPr lang="en-US" dirty="0"/>
              <a:t>Declarations on importations and exportations </a:t>
            </a:r>
          </a:p>
          <a:p>
            <a:pPr lvl="0" algn="just" fontAlgn="base"/>
            <a:r>
              <a:rPr lang="en-US" dirty="0"/>
              <a:t>Corresponding and communicating with the LRA</a:t>
            </a:r>
          </a:p>
          <a:p>
            <a:pPr lvl="0" algn="just" fontAlgn="base"/>
            <a:r>
              <a:rPr lang="en-US" dirty="0"/>
              <a:t>Providing written advice with respect to any individual or entity, transaction, plan, or arrangement having a potential for tax avoidance or evasion, and </a:t>
            </a:r>
          </a:p>
          <a:p>
            <a:pPr lvl="0" algn="just" fontAlgn="base"/>
            <a:r>
              <a:rPr lang="en-US" dirty="0"/>
              <a:t>Representing a client or any third party at conferences, hearings, and meetings</a:t>
            </a:r>
          </a:p>
        </p:txBody>
      </p:sp>
    </p:spTree>
    <p:extLst>
      <p:ext uri="{BB962C8B-B14F-4D97-AF65-F5344CB8AC3E}">
        <p14:creationId xmlns:p14="http://schemas.microsoft.com/office/powerpoint/2010/main" val="31209011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Persons Eligible to Carry on the Activities or Business of a Customs </a:t>
            </a:r>
            <a:r>
              <a:rPr lang="en-US" b="1" dirty="0" smtClean="0"/>
              <a:t>Broker</a:t>
            </a:r>
            <a:endParaRPr lang="en-US" dirty="0"/>
          </a:p>
        </p:txBody>
      </p:sp>
      <p:sp>
        <p:nvSpPr>
          <p:cNvPr id="3" name="Content Placeholder 2"/>
          <p:cNvSpPr>
            <a:spLocks noGrp="1"/>
          </p:cNvSpPr>
          <p:nvPr>
            <p:ph idx="1"/>
          </p:nvPr>
        </p:nvSpPr>
        <p:spPr/>
        <p:txBody>
          <a:bodyPr>
            <a:normAutofit/>
          </a:bodyPr>
          <a:lstStyle/>
          <a:p>
            <a:pPr lvl="0"/>
            <a:endParaRPr lang="en-US" dirty="0" smtClean="0"/>
          </a:p>
          <a:p>
            <a:r>
              <a:rPr lang="en-US" dirty="0"/>
              <a:t>Licensed Institutional Customs Brokers</a:t>
            </a:r>
          </a:p>
          <a:p>
            <a:pPr lvl="1"/>
            <a:r>
              <a:rPr lang="en-US" dirty="0"/>
              <a:t>Legal Person-Sole Proprietorship</a:t>
            </a:r>
          </a:p>
          <a:p>
            <a:pPr lvl="1"/>
            <a:r>
              <a:rPr lang="en-US" dirty="0"/>
              <a:t>Partnership</a:t>
            </a:r>
          </a:p>
          <a:p>
            <a:pPr lvl="1"/>
            <a:r>
              <a:rPr lang="en-US" dirty="0"/>
              <a:t>Corporation</a:t>
            </a:r>
          </a:p>
          <a:p>
            <a:pPr lvl="1"/>
            <a:r>
              <a:rPr lang="en-US" dirty="0"/>
              <a:t>Association</a:t>
            </a:r>
          </a:p>
          <a:p>
            <a:pPr marL="457200" lvl="1" indent="0">
              <a:buNone/>
            </a:pPr>
            <a:endParaRPr lang="en-US" dirty="0"/>
          </a:p>
          <a:p>
            <a:pPr lvl="0"/>
            <a:r>
              <a:rPr lang="en-US" dirty="0">
                <a:solidFill>
                  <a:prstClr val="black"/>
                </a:solidFill>
              </a:rPr>
              <a:t>Licensed Individual Customs Broker</a:t>
            </a:r>
          </a:p>
          <a:p>
            <a:pPr marL="457200" lvl="1" indent="0">
              <a:buNone/>
            </a:pPr>
            <a:endParaRPr lang="en-US" dirty="0"/>
          </a:p>
        </p:txBody>
      </p:sp>
    </p:spTree>
    <p:extLst>
      <p:ext uri="{BB962C8B-B14F-4D97-AF65-F5344CB8AC3E}">
        <p14:creationId xmlns:p14="http://schemas.microsoft.com/office/powerpoint/2010/main" val="3794507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a:t>Customs Broker Professional Duties and Obligations</a:t>
            </a:r>
          </a:p>
        </p:txBody>
      </p:sp>
      <p:sp>
        <p:nvSpPr>
          <p:cNvPr id="3" name="Content Placeholder 2"/>
          <p:cNvSpPr>
            <a:spLocks noGrp="1"/>
          </p:cNvSpPr>
          <p:nvPr>
            <p:ph idx="1"/>
          </p:nvPr>
        </p:nvSpPr>
        <p:spPr/>
        <p:txBody>
          <a:bodyPr>
            <a:normAutofit/>
          </a:bodyPr>
          <a:lstStyle/>
          <a:p>
            <a:pPr lvl="0"/>
            <a:endParaRPr lang="en-US" dirty="0" smtClean="0"/>
          </a:p>
          <a:p>
            <a:pPr lvl="0" fontAlgn="base"/>
            <a:r>
              <a:rPr lang="en-US" b="1" dirty="0"/>
              <a:t>Due Diligence.</a:t>
            </a:r>
            <a:r>
              <a:rPr lang="en-US" dirty="0"/>
              <a:t> A licensed Customs Broker shall exercise utmost due diligence in preparing,  filing, and processing Customs documentations/submissions on behalf of a client, and in determining the correctness of representations made to his/her client or to the LRA. </a:t>
            </a:r>
          </a:p>
          <a:p>
            <a:pPr lvl="0" fontAlgn="base"/>
            <a:r>
              <a:rPr lang="en-US" b="1" dirty="0"/>
              <a:t>Competence</a:t>
            </a:r>
            <a:r>
              <a:rPr lang="en-US" dirty="0"/>
              <a:t>. A licensed Customs Broker shall have the appropriate and adequate professional knowledge, and experience, for service engagements undertaken. </a:t>
            </a:r>
          </a:p>
          <a:p>
            <a:pPr marL="457200" lvl="1" indent="0">
              <a:buNone/>
            </a:pPr>
            <a:endParaRPr lang="en-US" dirty="0"/>
          </a:p>
        </p:txBody>
      </p:sp>
    </p:spTree>
    <p:extLst>
      <p:ext uri="{BB962C8B-B14F-4D97-AF65-F5344CB8AC3E}">
        <p14:creationId xmlns:p14="http://schemas.microsoft.com/office/powerpoint/2010/main" val="2780946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a:bodyPr>
          <a:lstStyle/>
          <a:p>
            <a:pPr lvl="0"/>
            <a:endParaRPr lang="en-US" dirty="0" smtClean="0"/>
          </a:p>
          <a:p>
            <a:pPr algn="just"/>
            <a:r>
              <a:rPr lang="en-US" b="1" dirty="0"/>
              <a:t>Conflicts of Interest</a:t>
            </a:r>
            <a:r>
              <a:rPr lang="en-US" dirty="0"/>
              <a:t>. A conflict of interest exists, inter alia, if a licensed Customs Broker’s representation of a client is likely to adversely affect the interest of another of the Broker’s client or the interest of the Broker. A conflict of interest also exists if there is a significant risk that representing a client will be materially limited by your responsibilities to another client, a former client or a third party, or by your personal interests. When a conflict of interest exists, a Customs Broker may not represent a client in an LRA matter. </a:t>
            </a:r>
          </a:p>
          <a:p>
            <a:pPr algn="just"/>
            <a:endParaRPr lang="en-US" dirty="0"/>
          </a:p>
          <a:p>
            <a:pPr marL="457200" lvl="1" indent="0">
              <a:buNone/>
            </a:pPr>
            <a:endParaRPr lang="en-US" dirty="0"/>
          </a:p>
        </p:txBody>
      </p:sp>
    </p:spTree>
    <p:extLst>
      <p:ext uri="{BB962C8B-B14F-4D97-AF65-F5344CB8AC3E}">
        <p14:creationId xmlns:p14="http://schemas.microsoft.com/office/powerpoint/2010/main" val="14438837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92500" lnSpcReduction="10000"/>
          </a:bodyPr>
          <a:lstStyle/>
          <a:p>
            <a:pPr lvl="0" algn="just" fontAlgn="base"/>
            <a:r>
              <a:rPr lang="en-US" b="1" dirty="0"/>
              <a:t>Confidentiality.</a:t>
            </a:r>
            <a:r>
              <a:rPr lang="en-US" dirty="0"/>
              <a:t> A licensed Customs Broker has the obligation to keep all information obtained from client confidential except where:</a:t>
            </a:r>
          </a:p>
          <a:p>
            <a:pPr lvl="0" algn="just" fontAlgn="base"/>
            <a:endParaRPr lang="en-US" dirty="0"/>
          </a:p>
          <a:p>
            <a:pPr lvl="1" algn="just" fontAlgn="base"/>
            <a:r>
              <a:rPr lang="en-US" dirty="0"/>
              <a:t>It is requested by LRA</a:t>
            </a:r>
          </a:p>
          <a:p>
            <a:pPr lvl="1" algn="just" fontAlgn="base"/>
            <a:r>
              <a:rPr lang="en-US" dirty="0"/>
              <a:t>Disclosure is permitted by law</a:t>
            </a:r>
          </a:p>
          <a:p>
            <a:pPr lvl="1" algn="just" fontAlgn="base"/>
            <a:r>
              <a:rPr lang="en-US" dirty="0"/>
              <a:t>The information became public through no fault of the Broker </a:t>
            </a:r>
          </a:p>
          <a:p>
            <a:pPr lvl="1" algn="just" fontAlgn="base"/>
            <a:r>
              <a:rPr lang="en-US" dirty="0"/>
              <a:t>The client gives a prior written consent for disclosure</a:t>
            </a:r>
          </a:p>
          <a:p>
            <a:pPr lvl="1" algn="just" fontAlgn="base"/>
            <a:r>
              <a:rPr lang="en-US" dirty="0"/>
              <a:t>It is required by a court of competent jurisdiction for the purpose of prosecuting a person who has committed revenue, tax or criminal violations or offenses</a:t>
            </a:r>
          </a:p>
          <a:p>
            <a:pPr lvl="1" algn="just" fontAlgn="base"/>
            <a:r>
              <a:rPr lang="en-US" dirty="0"/>
              <a:t>In court proceedings to establish a tax payer tax liability, responsibility for tax violations or offenses in a criminal case, and</a:t>
            </a:r>
          </a:p>
          <a:p>
            <a:pPr lvl="1" algn="just" fontAlgn="base"/>
            <a:r>
              <a:rPr lang="en-US" dirty="0"/>
              <a:t>Disclosure is made to employees or authorized persons of the LRA in the course of and for the purpose of carrying out their official duties.</a:t>
            </a:r>
          </a:p>
          <a:p>
            <a:pPr lvl="0"/>
            <a:endParaRPr lang="en-US" dirty="0" smtClean="0"/>
          </a:p>
          <a:p>
            <a:pPr marL="457200" lvl="1" indent="0">
              <a:buNone/>
            </a:pPr>
            <a:endParaRPr lang="en-US" dirty="0"/>
          </a:p>
        </p:txBody>
      </p:sp>
    </p:spTree>
    <p:extLst>
      <p:ext uri="{BB962C8B-B14F-4D97-AF65-F5344CB8AC3E}">
        <p14:creationId xmlns:p14="http://schemas.microsoft.com/office/powerpoint/2010/main" val="3293004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61998"/>
          </a:xfrm>
        </p:spPr>
        <p:txBody>
          <a:bodyPr>
            <a:normAutofit/>
          </a:bodyPr>
          <a:lstStyle/>
          <a:p>
            <a:r>
              <a:rPr lang="en-US" b="1" dirty="0" smtClean="0"/>
              <a:t>Customs </a:t>
            </a:r>
            <a:r>
              <a:rPr lang="en-US" b="1" dirty="0"/>
              <a:t>Broker Professional Duties and Obligations </a:t>
            </a:r>
            <a:r>
              <a:rPr lang="en-US" b="1" dirty="0" smtClean="0"/>
              <a:t>Cont’d</a:t>
            </a:r>
            <a:endParaRPr lang="en-US" b="1" dirty="0"/>
          </a:p>
        </p:txBody>
      </p:sp>
      <p:sp>
        <p:nvSpPr>
          <p:cNvPr id="3" name="Content Placeholder 2"/>
          <p:cNvSpPr>
            <a:spLocks noGrp="1"/>
          </p:cNvSpPr>
          <p:nvPr>
            <p:ph idx="1"/>
          </p:nvPr>
        </p:nvSpPr>
        <p:spPr/>
        <p:txBody>
          <a:bodyPr>
            <a:normAutofit fontScale="92500"/>
          </a:bodyPr>
          <a:lstStyle/>
          <a:p>
            <a:pPr lvl="0" algn="just" fontAlgn="base"/>
            <a:r>
              <a:rPr lang="en-US" b="1" dirty="0"/>
              <a:t>Customs Related Tax Return Positions.</a:t>
            </a:r>
            <a:r>
              <a:rPr lang="en-US" dirty="0"/>
              <a:t>  A licensed Customs Broker shall not sign Customs related  tax return or refund claim or advise a client to take a position on any Customs related tax return or/and refund claim that the Broker knows or should know contains a position:</a:t>
            </a:r>
          </a:p>
          <a:p>
            <a:pPr lvl="1" algn="just"/>
            <a:r>
              <a:rPr lang="en-US" dirty="0"/>
              <a:t>For which there is no reasonable basis in law or fact;</a:t>
            </a:r>
          </a:p>
          <a:p>
            <a:pPr lvl="1" algn="just"/>
            <a:r>
              <a:rPr lang="en-US" dirty="0"/>
              <a:t>Which is tantamount to a willful attempt to understate, avoid, or evade tax liability, or </a:t>
            </a:r>
          </a:p>
          <a:p>
            <a:pPr lvl="1" algn="just"/>
            <a:r>
              <a:rPr lang="en-US" dirty="0"/>
              <a:t>Which represents a reckless or intentional disregard of Tax rules or regulations</a:t>
            </a:r>
          </a:p>
          <a:p>
            <a:pPr lvl="1" algn="just"/>
            <a:r>
              <a:rPr lang="en-US" dirty="0"/>
              <a:t>The Customs Brokers must make a full disclosure to a client of the position taken and the anticipated effects which may include, inter alia, anticipated refund, anticipated balance due, and likely penalty</a:t>
            </a:r>
          </a:p>
          <a:p>
            <a:pPr lvl="0"/>
            <a:endParaRPr lang="en-US" dirty="0" smtClean="0"/>
          </a:p>
          <a:p>
            <a:pPr marL="457200" lvl="1" indent="0">
              <a:buNone/>
            </a:pPr>
            <a:endParaRPr lang="en-US" dirty="0"/>
          </a:p>
        </p:txBody>
      </p:sp>
    </p:spTree>
    <p:extLst>
      <p:ext uri="{BB962C8B-B14F-4D97-AF65-F5344CB8AC3E}">
        <p14:creationId xmlns:p14="http://schemas.microsoft.com/office/powerpoint/2010/main" val="3894714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TotalTime>
  <Words>2214</Words>
  <Application>Microsoft Office PowerPoint</Application>
  <PresentationFormat>Widescreen</PresentationFormat>
  <Paragraphs>135</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CUSTOMS BROKERS COMPETENCY LICENSING EXAM TRAINING</vt:lpstr>
      <vt:lpstr>Legal Reliance for the Promulgation of the Regulation</vt:lpstr>
      <vt:lpstr>The Purpose of the Customs Brokers Licensing and Administrative Regulation Legal Reliance for the Promulgation of the Regulation</vt:lpstr>
      <vt:lpstr>Customs Broker Activities</vt:lpstr>
      <vt:lpstr>Persons Eligible to Carry on the Activities or Business of a Customs Broker</vt:lpstr>
      <vt:lpstr>Customs Broker Professional Duties and Obligations</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Customs Broker Professional Duties and Obligations Cont’d</vt:lpstr>
      <vt:lpstr>Specific Violations</vt:lpstr>
      <vt:lpstr>Range of Sanctions for Violation of the Professional Duties and Obligation and for committing any of the Specific Violations</vt:lpstr>
      <vt:lpstr>Role of the National Customs Brokers Association</vt:lpstr>
      <vt:lpstr>Once licensed, Customs Brokers Must Follow the Following Best Practice:</vt:lpstr>
      <vt:lpstr>Transitional Provision</vt:lpstr>
      <vt:lpstr>EFFECTIVE DATE</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Nyounkpao Funnebo</cp:lastModifiedBy>
  <cp:revision>21</cp:revision>
  <dcterms:created xsi:type="dcterms:W3CDTF">2017-01-14T21:20:37Z</dcterms:created>
  <dcterms:modified xsi:type="dcterms:W3CDTF">2017-06-26T10:40:07Z</dcterms:modified>
</cp:coreProperties>
</file>